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1"/>
    <p:sldMasterId id="2147483713" r:id="rId2"/>
  </p:sldMasterIdLst>
  <p:notesMasterIdLst>
    <p:notesMasterId r:id="rId37"/>
  </p:notesMasterIdLst>
  <p:handoutMasterIdLst>
    <p:handoutMasterId r:id="rId38"/>
  </p:handoutMasterIdLst>
  <p:sldIdLst>
    <p:sldId id="256" r:id="rId3"/>
    <p:sldId id="351" r:id="rId4"/>
    <p:sldId id="352" r:id="rId5"/>
    <p:sldId id="373" r:id="rId6"/>
    <p:sldId id="329" r:id="rId7"/>
    <p:sldId id="353" r:id="rId8"/>
    <p:sldId id="355" r:id="rId9"/>
    <p:sldId id="379" r:id="rId10"/>
    <p:sldId id="375" r:id="rId11"/>
    <p:sldId id="376" r:id="rId12"/>
    <p:sldId id="299" r:id="rId13"/>
    <p:sldId id="389" r:id="rId14"/>
    <p:sldId id="390" r:id="rId15"/>
    <p:sldId id="391" r:id="rId16"/>
    <p:sldId id="392" r:id="rId17"/>
    <p:sldId id="393" r:id="rId18"/>
    <p:sldId id="394" r:id="rId19"/>
    <p:sldId id="395" r:id="rId20"/>
    <p:sldId id="396" r:id="rId21"/>
    <p:sldId id="397" r:id="rId22"/>
    <p:sldId id="398" r:id="rId23"/>
    <p:sldId id="326" r:id="rId24"/>
    <p:sldId id="374" r:id="rId25"/>
    <p:sldId id="388" r:id="rId26"/>
    <p:sldId id="383" r:id="rId27"/>
    <p:sldId id="360" r:id="rId28"/>
    <p:sldId id="385" r:id="rId29"/>
    <p:sldId id="386" r:id="rId30"/>
    <p:sldId id="321" r:id="rId31"/>
    <p:sldId id="332" r:id="rId32"/>
    <p:sldId id="369" r:id="rId33"/>
    <p:sldId id="372" r:id="rId34"/>
    <p:sldId id="378" r:id="rId35"/>
    <p:sldId id="356" r:id="rId3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0000FF"/>
    <a:srgbClr val="66CCFF"/>
    <a:srgbClr val="000000"/>
    <a:srgbClr val="FF33CC"/>
    <a:srgbClr val="0078D2"/>
    <a:srgbClr val="A0A2EE"/>
    <a:srgbClr val="DCE83C"/>
    <a:srgbClr val="007E39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Средний стиль 3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Средний стиль 1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EC20E35-A176-4012-BC5E-935CFFF8708E}" styleName="Средний стиль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3442" autoAdjust="0"/>
    <p:restoredTop sz="94635" autoAdjust="0"/>
  </p:normalViewPr>
  <p:slideViewPr>
    <p:cSldViewPr>
      <p:cViewPr>
        <p:scale>
          <a:sx n="75" d="100"/>
          <a:sy n="75" d="100"/>
        </p:scale>
        <p:origin x="-1320" y="2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73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73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475A5578-EB95-46CC-8880-7BD5A7AAF4A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91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Click to edit Master text styles</a:t>
            </a:r>
          </a:p>
          <a:p>
            <a:pPr lvl="1"/>
            <a:r>
              <a:rPr lang="ru-RU" noProof="0" smtClean="0"/>
              <a:t>Second level</a:t>
            </a:r>
          </a:p>
          <a:p>
            <a:pPr lvl="2"/>
            <a:r>
              <a:rPr lang="ru-RU" noProof="0" smtClean="0"/>
              <a:t>Third level</a:t>
            </a:r>
          </a:p>
          <a:p>
            <a:pPr lvl="3"/>
            <a:r>
              <a:rPr lang="ru-RU" noProof="0" smtClean="0"/>
              <a:t>Fourth level</a:t>
            </a:r>
          </a:p>
          <a:p>
            <a:pPr lvl="4"/>
            <a:r>
              <a:rPr lang="ru-RU" noProof="0" smtClean="0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C9B817E4-40AD-4189-A33A-099E2763536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58BD65-2075-4B92-BC1F-003C31679218}" type="slidenum">
              <a:rPr lang="ru-RU" altLang="ru-RU" smtClean="0"/>
              <a:pPr/>
              <a:t>1</a:t>
            </a:fld>
            <a:endParaRPr lang="ru-RU" altLang="ru-RU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743200" y="3657600"/>
            <a:ext cx="6248400" cy="1143000"/>
          </a:xfrm>
        </p:spPr>
        <p:txBody>
          <a:bodyPr/>
          <a:lstStyle>
            <a:lvl1pPr algn="l">
              <a:defRPr sz="4000"/>
            </a:lvl1pPr>
          </a:lstStyle>
          <a:p>
            <a:r>
              <a:rPr lang="ru-RU"/>
              <a:t>Заголовок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43200" y="4648200"/>
            <a:ext cx="6248400" cy="7620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>
                <a:solidFill>
                  <a:srgbClr val="B2B2B2"/>
                </a:solidFill>
              </a:defRPr>
            </a:lvl1pPr>
          </a:lstStyle>
          <a:p>
            <a:r>
              <a:rPr lang="ru-RU"/>
              <a:t>Подзаголовок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C011A9-5656-47C0-9DEC-F13F432C39F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12E82B-C4E5-4F39-930F-34AF153E308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28600"/>
            <a:ext cx="1809750" cy="6324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752600" y="228600"/>
            <a:ext cx="5276850" cy="63246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377D0F-91FD-4245-B97D-1397FDE950F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4C63F8-9409-4890-9662-378AB024A44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D1FA9-C428-4BC9-9817-73A253D868A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64F827-2865-4C96-8DE8-1607B270231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B9E9DD-42F0-487B-A706-4E1EB8235F5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2D3DC7-AB40-45D6-9F84-5F6FA9D2B61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7BBF8C-0F00-4B34-BC70-C8F64F8B2B2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A45908-0D40-4D8F-A36C-9E525523B65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A17D9C-AFB4-40D0-9A2C-89F81C6FBED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668B01-88F1-4899-9CE4-ABB379A8D7B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2BA38D-94EF-45EE-AE6A-7CACA22D915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312EFE-4FEF-461A-A213-40381D83548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BE1E06-B83A-410C-BB32-8018BD4A9C9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AC0746-E3F8-4D1F-AB38-A7290DF1F26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755775" y="1447800"/>
            <a:ext cx="3541713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449888" y="1447800"/>
            <a:ext cx="3541712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C12E8C-640E-4A5C-ACA0-597D10A287D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370164-1DE0-436A-AB24-306C55A9008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1A9D83-79A6-4BC3-945E-67B5A4CDD7D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9D4A70-3362-4F72-B014-64C9D4C2AB6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826B8F-D2AA-4C8D-A7E5-90C61490A82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003608-5A17-4DB6-8881-B4A3199D8C8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52600" y="228600"/>
            <a:ext cx="7239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Заголовок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55775" y="1447800"/>
            <a:ext cx="7235825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71810E4A-9222-4F6F-8BB0-E25555E0C80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189" r:id="rId1"/>
    <p:sldLayoutId id="2147484171" r:id="rId2"/>
    <p:sldLayoutId id="2147484172" r:id="rId3"/>
    <p:sldLayoutId id="2147484173" r:id="rId4"/>
    <p:sldLayoutId id="2147484174" r:id="rId5"/>
    <p:sldLayoutId id="2147484175" r:id="rId6"/>
    <p:sldLayoutId id="2147484176" r:id="rId7"/>
    <p:sldLayoutId id="2147484177" r:id="rId8"/>
    <p:sldLayoutId id="2147484178" r:id="rId9"/>
    <p:sldLayoutId id="2147484179" r:id="rId10"/>
    <p:sldLayoutId id="214748418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6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 b="1"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fld id="{4D9576BF-CAF3-47BA-92A7-ABF3749DCA0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90" r:id="rId1"/>
    <p:sldLayoutId id="2147484181" r:id="rId2"/>
    <p:sldLayoutId id="2147484191" r:id="rId3"/>
    <p:sldLayoutId id="2147484182" r:id="rId4"/>
    <p:sldLayoutId id="2147484183" r:id="rId5"/>
    <p:sldLayoutId id="2147484184" r:id="rId6"/>
    <p:sldLayoutId id="2147484185" r:id="rId7"/>
    <p:sldLayoutId id="2147484186" r:id="rId8"/>
    <p:sldLayoutId id="2147484192" r:id="rId9"/>
    <p:sldLayoutId id="2147484187" r:id="rId10"/>
    <p:sldLayoutId id="2147484188" r:id="rId11"/>
  </p:sldLayoutIdLst>
  <p:timing>
    <p:tnLst>
      <p:par>
        <p:cTn id="1" dur="indefinite" restart="never" nodeType="tmRoot"/>
      </p:par>
    </p:tnLst>
  </p:timing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400"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9.jpeg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jpeg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jpeg"/><Relationship Id="rId4" Type="http://schemas.openxmlformats.org/officeDocument/2006/relationships/image" Target="../media/image5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2.jpeg"/><Relationship Id="rId5" Type="http://schemas.openxmlformats.org/officeDocument/2006/relationships/image" Target="../media/image3.jpeg"/><Relationship Id="rId4" Type="http://schemas.openxmlformats.org/officeDocument/2006/relationships/image" Target="../media/image61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85813" y="5500688"/>
            <a:ext cx="8358187" cy="1285875"/>
          </a:xfrm>
        </p:spPr>
        <p:txBody>
          <a:bodyPr/>
          <a:lstStyle/>
          <a:p>
            <a:pPr algn="ctr">
              <a:defRPr/>
            </a:pPr>
            <a:r>
              <a:rPr lang="ru-RU" sz="3200" dirty="0" smtClean="0">
                <a:solidFill>
                  <a:srgbClr val="DDDDDD"/>
                </a:solidFill>
              </a:rPr>
              <a:t>АО «ЦЕНТР ЛОГИСТИКИ АНГРЕН</a:t>
            </a:r>
            <a:r>
              <a:rPr lang="en-US" sz="3200" dirty="0" smtClean="0">
                <a:solidFill>
                  <a:srgbClr val="DDDDDD"/>
                </a:solidFill>
              </a:rPr>
              <a:t>”</a:t>
            </a:r>
          </a:p>
        </p:txBody>
      </p:sp>
      <p:pic>
        <p:nvPicPr>
          <p:cNvPr id="8" name="Picture 6" descr="D:\Total\Презентация\logo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8429644" y="1"/>
            <a:ext cx="714356" cy="7143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6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9" presetClass="entr" presetSubtype="1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 l="11966" t="10873" r="12820" b="8214"/>
          <a:stretch>
            <a:fillRect/>
          </a:stretch>
        </p:blipFill>
        <p:spPr bwMode="auto">
          <a:xfrm>
            <a:off x="457200" y="4318000"/>
            <a:ext cx="3733800" cy="2259013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/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 l="12209" t="10681" r="13177" b="21448"/>
          <a:stretch>
            <a:fillRect/>
          </a:stretch>
        </p:blipFill>
        <p:spPr bwMode="auto">
          <a:xfrm>
            <a:off x="4267200" y="4230688"/>
            <a:ext cx="4584700" cy="2346325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/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 rotWithShape="1">
          <a:blip r:embed="rId4" cstate="print">
            <a:extLst/>
          </a:blip>
          <a:srcRect l="27728" t="19157" r="29309" b="25217"/>
          <a:stretch/>
        </p:blipFill>
        <p:spPr bwMode="auto">
          <a:xfrm>
            <a:off x="5638800" y="236844"/>
            <a:ext cx="2341200" cy="17050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227" name="Picture 11"/>
          <p:cNvPicPr>
            <a:picLocks noChangeAspect="1" noChangeArrowheads="1"/>
          </p:cNvPicPr>
          <p:nvPr/>
        </p:nvPicPr>
        <p:blipFill rotWithShape="1">
          <a:blip r:embed="rId5" cstate="print">
            <a:extLst/>
          </a:blip>
          <a:srcRect l="24358" t="15422" r="28523" b="23673"/>
          <a:stretch/>
        </p:blipFill>
        <p:spPr bwMode="auto">
          <a:xfrm>
            <a:off x="6557571" y="1532245"/>
            <a:ext cx="2294329" cy="16681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228" name="Picture 12"/>
          <p:cNvPicPr>
            <a:picLocks noChangeAspect="1" noChangeArrowheads="1"/>
          </p:cNvPicPr>
          <p:nvPr/>
        </p:nvPicPr>
        <p:blipFill rotWithShape="1">
          <a:blip r:embed="rId6" cstate="print">
            <a:extLst/>
          </a:blip>
          <a:srcRect l="25776" t="14123" r="26158" b="22431"/>
          <a:stretch/>
        </p:blipFill>
        <p:spPr bwMode="auto">
          <a:xfrm>
            <a:off x="5602478" y="2667000"/>
            <a:ext cx="1941322" cy="14414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319" name="Picture 2"/>
          <p:cNvPicPr>
            <a:picLocks noChangeAspect="1" noChangeArrowheads="1"/>
          </p:cNvPicPr>
          <p:nvPr/>
        </p:nvPicPr>
        <p:blipFill>
          <a:blip r:embed="rId7" cstate="print">
            <a:extLst/>
          </a:blip>
          <a:srcRect l="11794" r="13252"/>
          <a:stretch>
            <a:fillRect/>
          </a:stretch>
        </p:blipFill>
        <p:spPr bwMode="auto">
          <a:xfrm>
            <a:off x="457200" y="381000"/>
            <a:ext cx="4876800" cy="3659188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/>
        </p:spPr>
      </p:pic>
      <p:pic>
        <p:nvPicPr>
          <p:cNvPr id="8" name="Picture 6" descr="D:\Total\Презентация\logo.jpg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8429644" y="1"/>
            <a:ext cx="714356" cy="7143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4745641" y="3699347"/>
            <a:ext cx="4179888" cy="278606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1267" name="Picture 2" descr="D:\ФОТО3\IMG_0067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227616" y="1484784"/>
            <a:ext cx="5143500" cy="3071813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1268" name="Picture 5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370491" y="4699472"/>
            <a:ext cx="4143375" cy="1785937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1269" name="Picture 4" descr="D:\ФОТО3\IMG_0069.jpg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5585429" y="1484784"/>
            <a:ext cx="3143250" cy="209550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7" name="TextBox 6"/>
          <p:cNvSpPr txBox="1"/>
          <p:nvPr/>
        </p:nvSpPr>
        <p:spPr>
          <a:xfrm>
            <a:off x="142844" y="356317"/>
            <a:ext cx="8786778" cy="830997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dirty="0">
                <a:ln w="18415" cmpd="sng">
                  <a:noFill/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Специализированное </a:t>
            </a:r>
            <a:r>
              <a:rPr lang="ru-RU" dirty="0" smtClean="0">
                <a:ln w="18415" cmpd="sng">
                  <a:noFill/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автотранспортное АО «Центр логистики Ангрен» </a:t>
            </a:r>
            <a:endParaRPr lang="ru-RU" dirty="0">
              <a:ln w="18415" cmpd="sng">
                <a:noFill/>
                <a:prstDash val="solid"/>
              </a:ln>
              <a:solidFill>
                <a:schemeClr val="bg2">
                  <a:lumMod val="2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j-lt"/>
            </a:endParaRPr>
          </a:p>
        </p:txBody>
      </p:sp>
      <p:pic>
        <p:nvPicPr>
          <p:cNvPr id="8" name="Picture 6" descr="D:\Total\Презентация\logo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8429644" y="1"/>
            <a:ext cx="714356" cy="7143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 descr="C:\Documents and Settings\user\Рабочий стол\jpeg\логотип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11213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D:\Фото 4\DSC006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3" y="586383"/>
            <a:ext cx="3278991" cy="2342551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028" name="Picture 4" descr="D:\Фото 4\DSC006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465" y="3429000"/>
            <a:ext cx="4143404" cy="3107553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reflection blurRad="6350" stA="52000" endA="300" endPos="35000" dir="5400000" sy="-100000" algn="bl" rotWithShape="0"/>
          </a:effectLst>
        </p:spPr>
      </p:pic>
      <p:pic>
        <p:nvPicPr>
          <p:cNvPr id="1029" name="Picture 5" descr="D:\Фото 4\DSC0064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57818" y="4214818"/>
            <a:ext cx="3357586" cy="2297922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reflection blurRad="6350" stA="52000" endA="300" endPos="35000" dir="5400000" sy="-100000" algn="bl" rotWithShape="0"/>
          </a:effectLst>
        </p:spPr>
      </p:pic>
      <p:pic>
        <p:nvPicPr>
          <p:cNvPr id="2" name="Picture 2" descr="D:\Фото 4\DSC0064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9124" y="571480"/>
            <a:ext cx="4286280" cy="30718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 descr="C:\Documents and Settings\user\Рабочий стол\jpeg\логотип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11213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00034" y="0"/>
            <a:ext cx="8215370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</a:rPr>
              <a:t>Бытовой корпус</a:t>
            </a:r>
          </a:p>
        </p:txBody>
      </p:sp>
      <p:pic>
        <p:nvPicPr>
          <p:cNvPr id="4101" name="Picture 5" descr="D:\Фото\IMG_84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714356"/>
            <a:ext cx="4286280" cy="27860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4102" name="Picture 6" descr="D:\Фото\IMG_84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3714752"/>
            <a:ext cx="4286280" cy="25717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  <a:reflection blurRad="6350" stA="52000" endA="300" endPos="35000" dir="5400000" sy="-100000" algn="bl" rotWithShape="0"/>
          </a:effectLst>
          <a:scene3d>
            <a:camera prst="perspectiveHeroicExtremeLeftFacing" fov="0">
              <a:rot lat="0" lon="0" rev="0"/>
            </a:camera>
            <a:lightRig rig="threePt" dir="t"/>
          </a:scene3d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714356"/>
            <a:ext cx="4357718" cy="27860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  <a:reflection blurRad="6350" stA="52000" endA="300" endPos="35000" dir="5400000" sy="-100000" algn="bl" rotWithShape="0"/>
          </a:effectLst>
          <a:scene3d>
            <a:camera prst="perspectiveContrastingRightFacing" fov="0">
              <a:rot lat="0" lon="0" rev="0"/>
            </a:camera>
            <a:lightRig rig="threePt" dir="t"/>
          </a:scene3d>
        </p:spPr>
      </p:pic>
      <p:pic>
        <p:nvPicPr>
          <p:cNvPr id="1026" name="Picture 2" descr="D:\Фото 4\DSC0313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3714752"/>
            <a:ext cx="4357718" cy="25717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 descr="C:\Documents and Settings\user\Рабочий стол\jpeg\логотип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11213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1214422"/>
            <a:ext cx="4143404" cy="26432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perspectiveContrastingLeftFacing" fov="4500000">
              <a:rot lat="572268" lon="1725824" rev="21504308"/>
            </a:camera>
            <a:lightRig rig="threePt" dir="t"/>
          </a:scene3d>
        </p:spPr>
      </p:pic>
      <p:pic>
        <p:nvPicPr>
          <p:cNvPr id="20483" name="Picture 3" descr="D:\Фото\DSC04653.JPG"/>
          <p:cNvPicPr>
            <a:picLocks noChangeAspect="1" noChangeArrowheads="1"/>
          </p:cNvPicPr>
          <p:nvPr/>
        </p:nvPicPr>
        <p:blipFill>
          <a:blip r:embed="rId4" cstate="print"/>
          <a:srcRect l="23579" b="6237"/>
          <a:stretch>
            <a:fillRect/>
          </a:stretch>
        </p:blipFill>
        <p:spPr bwMode="auto">
          <a:xfrm>
            <a:off x="785786" y="1124711"/>
            <a:ext cx="4357718" cy="26614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perspectiveContrastingRightFacing" fov="4200000">
              <a:rot lat="324837" lon="19871841" rev="78465"/>
            </a:camera>
            <a:lightRig rig="threePt" dir="t"/>
          </a:scene3d>
        </p:spPr>
      </p:pic>
      <p:sp>
        <p:nvSpPr>
          <p:cNvPr id="6" name="TextBox 5"/>
          <p:cNvSpPr txBox="1"/>
          <p:nvPr/>
        </p:nvSpPr>
        <p:spPr>
          <a:xfrm>
            <a:off x="1428728" y="357166"/>
            <a:ext cx="7072362" cy="58477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</a:rPr>
              <a:t>ПРОИЗВОДСТВЕННЫЙ КОРПУС</a:t>
            </a:r>
          </a:p>
        </p:txBody>
      </p:sp>
      <p:pic>
        <p:nvPicPr>
          <p:cNvPr id="2050" name="Picture 2" descr="C:\Documents and Settings\user\Рабочий стол\jpeg\фото\DSC006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4414" y="3725026"/>
            <a:ext cx="3873506" cy="23935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  <a:reflection blurRad="6350" stA="52000" endA="300" endPos="35000" dir="5400000" sy="-100000" algn="bl" rotWithShape="0"/>
          </a:effectLst>
          <a:scene3d>
            <a:camera prst="perspectiveContrastingRightFacing" fov="4200000">
              <a:rot lat="246000" lon="19866000" rev="66000"/>
            </a:camera>
            <a:lightRig rig="threePt" dir="t"/>
          </a:scene3d>
        </p:spPr>
      </p:pic>
      <p:pic>
        <p:nvPicPr>
          <p:cNvPr id="3" name="Picture 4" descr="C:\Documents and Settings\user\Рабочий стол\jpeg\фото\DSC0061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438" y="3827465"/>
            <a:ext cx="3286148" cy="22755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  <a:reflection blurRad="6350" stA="52000" endA="300" endPos="35000" dir="5400000" sy="-100000" algn="bl" rotWithShape="0"/>
          </a:effectLst>
          <a:scene3d>
            <a:camera prst="perspectiveLeft" fov="6000000">
              <a:rot lat="390000" lon="918000" rev="21492000"/>
            </a:camera>
            <a:lightRig rig="threePt" dir="t"/>
          </a:scene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11188" y="228600"/>
            <a:ext cx="8286750" cy="1382713"/>
          </a:xfrm>
        </p:spPr>
        <p:txBody>
          <a:bodyPr wrap="square" numCol="1" anchor="b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ru-RU" sz="210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В ремонтной мастерской (РММ) высококвалифицированными специалистами осуществляются  диагностика, текущий ремонт, ТО1, ТО2. Ремонтная мастерская оснащена новыми технологическими оборудованиями для ремонта автотранспортных средств, производства Европейских компаний </a:t>
            </a:r>
          </a:p>
        </p:txBody>
      </p:sp>
      <p:pic>
        <p:nvPicPr>
          <p:cNvPr id="22531" name="Объект 4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1844675"/>
            <a:ext cx="4248150" cy="3786188"/>
          </a:xfrm>
        </p:spPr>
      </p:pic>
      <p:pic>
        <p:nvPicPr>
          <p:cNvPr id="22532" name="Объект 5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87900" y="3141663"/>
            <a:ext cx="3973513" cy="25574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68313" y="228600"/>
            <a:ext cx="8424862" cy="838200"/>
          </a:xfrm>
        </p:spPr>
        <p:txBody>
          <a:bodyPr wrap="square" numCol="1" anchor="b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ru-RU" sz="210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Имеется контрольно-пропускной пункт, которое осуществляет предрейсовый и послерейсовый технический осмотр автотранспортных средств</a:t>
            </a:r>
          </a:p>
        </p:txBody>
      </p:sp>
      <p:pic>
        <p:nvPicPr>
          <p:cNvPr id="23555" name="Объект 7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1196975"/>
            <a:ext cx="8064500" cy="51847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 bwMode="auto">
          <a:xfrm>
            <a:off x="899592" y="188640"/>
            <a:ext cx="7239000" cy="838200"/>
          </a:xfrm>
          <a:ln>
            <a:miter lim="800000"/>
            <a:headEnd/>
            <a:tailEnd/>
          </a:ln>
        </p:spPr>
        <p:txBody>
          <a:bodyPr wrap="square" numCol="1" anchor="b" compatLnSpc="1">
            <a:prstTxWarp prst="textNoShape">
              <a:avLst/>
            </a:prstTxWarp>
          </a:bodyPr>
          <a:lstStyle/>
          <a:p>
            <a:pPr marL="0" indent="0" algn="ctr">
              <a:buClrTx/>
              <a:buSzTx/>
              <a:buFontTx/>
              <a:buNone/>
              <a:defRPr/>
            </a:pPr>
            <a:r>
              <a:rPr kumimoji="1" lang="ru-RU" sz="2400" b="0" kern="0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 АО «Центр логистики Ангрен» имеется специализированный </a:t>
            </a:r>
            <a:r>
              <a:rPr kumimoji="1" lang="ru-RU" sz="2400" b="0" kern="0" dirty="0" err="1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автоэвакуатор</a:t>
            </a:r>
            <a:r>
              <a:rPr kumimoji="1" lang="ru-RU" sz="2400" b="0" kern="0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  <a:endParaRPr kumimoji="1" lang="ru-RU" sz="2400" b="0" kern="0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4579" name="Объект 2"/>
          <p:cNvSpPr>
            <a:spLocks noGrp="1"/>
          </p:cNvSpPr>
          <p:nvPr>
            <p:ph idx="4294967295"/>
          </p:nvPr>
        </p:nvSpPr>
        <p:spPr>
          <a:xfrm>
            <a:off x="379413" y="5300663"/>
            <a:ext cx="8280400" cy="901700"/>
          </a:xfrm>
        </p:spPr>
        <p:txBody>
          <a:bodyPr/>
          <a:lstStyle/>
          <a:p>
            <a:pPr marL="0" indent="0" algn="just">
              <a:buFont typeface="Georgia" pitchFamily="18" charset="0"/>
              <a:buNone/>
            </a:pPr>
            <a:r>
              <a:rPr lang="ru-RU" sz="110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Автоэвакуатор </a:t>
            </a:r>
            <a:r>
              <a:rPr lang="en-US" sz="110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MAN TGS</a:t>
            </a:r>
            <a:r>
              <a:rPr lang="ru-RU" sz="110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41.480 предназначен для эвакуации большегрузных тяжелых автомобилей, автобусов, прицепов и полуприцепов методом частичной погрузки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4671496" y="1357298"/>
            <a:ext cx="4321066" cy="35985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6" descr="D:\Total\Презентация\logo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8429644" y="1"/>
            <a:ext cx="714356" cy="7143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8" y="1357298"/>
            <a:ext cx="4500562" cy="3571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D:\фото2\IMG_01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3429000"/>
            <a:ext cx="4714908" cy="30894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glow rad="139700">
              <a:schemeClr val="accent1">
                <a:satMod val="175000"/>
                <a:alpha val="40000"/>
              </a:schemeClr>
            </a:glow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 prst="angle"/>
            <a:contourClr>
              <a:srgbClr val="C0C0C0"/>
            </a:contourClr>
          </a:sp3d>
        </p:spPr>
      </p:pic>
      <p:pic>
        <p:nvPicPr>
          <p:cNvPr id="3074" name="Picture 2" descr="D:\фото2\IMG_00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122436"/>
            <a:ext cx="5286412" cy="246438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glow rad="139700">
              <a:schemeClr val="accent1">
                <a:satMod val="175000"/>
                <a:alpha val="40000"/>
              </a:schemeClr>
            </a:glow>
            <a:reflection blurRad="12700" stA="28000" endPos="28000" dist="5000" dir="5400000" sy="-100000" algn="bl" rotWithShape="0"/>
          </a:effectLst>
          <a:scene3d>
            <a:camera prst="perspectiveContrastingRightFacing">
              <a:rot lat="324354" lon="18945012" rev="210644"/>
            </a:camera>
            <a:lightRig rig="threePt" dir="t">
              <a:rot lat="0" lon="0" rev="2700000"/>
            </a:lightRig>
          </a:scene3d>
          <a:sp3d>
            <a:bevelT h="38100" prst="divot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142976" y="428604"/>
            <a:ext cx="8715436" cy="58477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</a:rPr>
              <a:t>                СКЛАД  ГСМ</a:t>
            </a:r>
          </a:p>
        </p:txBody>
      </p:sp>
      <p:pic>
        <p:nvPicPr>
          <p:cNvPr id="25605" name="Picture 3" descr="C:\Documents and Settings\user\Рабочий стол\jpeg\логотип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811213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C:\Documents and Settings\user\Рабочий стол\jpeg\DSC0066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86182" y="1142984"/>
            <a:ext cx="5357850" cy="24288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glow rad="139700">
              <a:schemeClr val="accent1">
                <a:satMod val="175000"/>
                <a:alpha val="40000"/>
              </a:schemeClr>
            </a:glow>
            <a:reflection blurRad="12700" stA="28000" endPos="28000" dist="5000" dir="5400000" sy="-100000" algn="bl" rotWithShape="0"/>
          </a:effectLst>
          <a:scene3d>
            <a:camera prst="perspectiveHeroicExtremeLeftFacing" fov="2700000">
              <a:rot lat="324000" lon="2652000" rev="21390000"/>
            </a:camera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 descr="C:\Documents and Settings\user\Рабочий стол\jpeg\логотип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11213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D:\Фото 4\DSC006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582769"/>
            <a:ext cx="3214710" cy="235745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2052" name="Picture 4" descr="D:\Фото 4\DSC006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3500438"/>
            <a:ext cx="4156090" cy="3117068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2053" name="Picture 5" descr="D:\Фото 4\DSC0065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0694" y="4143380"/>
            <a:ext cx="3286148" cy="2428892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2054" name="Picture 6" descr="D:\Фото 4\DSC0065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571480"/>
            <a:ext cx="4214842" cy="3070633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42910" y="928670"/>
            <a:ext cx="8072494" cy="1200329"/>
          </a:xfrm>
          <a:prstGeom prst="rect">
            <a:avLst/>
          </a:prstGeom>
          <a:noFill/>
          <a:ln w="28575" cmpd="thinThick">
            <a:noFill/>
            <a:miter lim="800000"/>
            <a:headEnd/>
            <a:tailEnd/>
          </a:ln>
          <a:effectLst/>
        </p:spPr>
        <p:txBody>
          <a:bodyPr wrap="square" lIns="72000">
            <a:spAutoFit/>
          </a:bodyPr>
          <a:lstStyle/>
          <a:p>
            <a:pPr algn="just" eaLnBrk="1" hangingPunct="1">
              <a:defRPr/>
            </a:pP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ru-RU" dirty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Учредителями АО «Центр логистики Ангрен» являются: </a:t>
            </a:r>
          </a:p>
          <a:p>
            <a:pPr eaLnBrk="1" hangingPunct="1">
              <a:defRPr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Arial" pitchFamily="34" charset="0"/>
              </a:rPr>
              <a:t>1.  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Агентство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по управлению Государственными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активами</a:t>
            </a:r>
            <a:endParaRPr lang="ru-RU" cap="all" dirty="0">
              <a:solidFill>
                <a:schemeClr val="accent1">
                  <a:lumMod val="50000"/>
                </a:schemeClr>
              </a:solidFill>
              <a:latin typeface="Calibri" pitchFamily="34" charset="0"/>
            </a:endParaRPr>
          </a:p>
        </p:txBody>
      </p:sp>
      <p:pic>
        <p:nvPicPr>
          <p:cNvPr id="3" name="Picture 6" descr="D:\Total\Презентация\logo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8429644" y="1"/>
            <a:ext cx="714356" cy="7143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 descr="C:\Documents and Settings\user\Рабочий стол\jpeg\логотип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11213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D:\фото2\IMG_01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714356"/>
            <a:ext cx="4000528" cy="2767956"/>
          </a:xfrm>
          <a:prstGeom prst="rect">
            <a:avLst/>
          </a:prstGeo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reflection blurRad="6350" stA="52000" endA="300" endPos="35000" dir="5400000" sy="-100000" algn="bl" rotWithShape="0"/>
          </a:effectLst>
          <a:scene3d>
            <a:camera prst="perspectiveRight"/>
            <a:lightRig rig="threePt" dir="t">
              <a:rot lat="0" lon="0" rev="2700000"/>
            </a:lightRig>
          </a:scene3d>
          <a:sp3d>
            <a:bevelT w="63500" h="50800" prst="slope"/>
          </a:sp3d>
        </p:spPr>
      </p:pic>
      <p:pic>
        <p:nvPicPr>
          <p:cNvPr id="1027" name="Picture 3" descr="D:\фото2\IMG_01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714356"/>
            <a:ext cx="4143404" cy="2786082"/>
          </a:xfrm>
          <a:prstGeom prst="rect">
            <a:avLst/>
          </a:prstGeo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reflection blurRad="6350" stA="52000" endA="300" endPos="35000" dir="5400000" sy="-100000" algn="bl" rotWithShape="0"/>
          </a:effectLst>
          <a:scene3d>
            <a:camera prst="perspectiveLeft"/>
            <a:lightRig rig="threePt" dir="t">
              <a:rot lat="0" lon="0" rev="2700000"/>
            </a:lightRig>
          </a:scene3d>
          <a:sp3d>
            <a:bevelT w="63500" h="50800" prst="slope"/>
          </a:sp3d>
        </p:spPr>
      </p:pic>
      <p:pic>
        <p:nvPicPr>
          <p:cNvPr id="7" name="Picture 4" descr="D:\фото2\IMG_01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55162" y="3715035"/>
            <a:ext cx="4500594" cy="2785799"/>
          </a:xfrm>
          <a:prstGeom prst="rect">
            <a:avLst/>
          </a:prstGeo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reflection blurRad="6350" stA="52000" endA="300" endPos="35000" dir="5400000" sy="-100000" algn="bl" rotWithShape="0"/>
          </a:effectLst>
          <a:scene3d>
            <a:camera prst="perspectiveContrastingLeftFacing" fov="0">
              <a:rot lat="0" lon="0" rev="0"/>
            </a:camera>
            <a:lightRig rig="threePt" dir="t">
              <a:rot lat="0" lon="0" rev="2700000"/>
            </a:lightRig>
          </a:scene3d>
          <a:sp3d>
            <a:bevelT w="63500" h="50800" prst="slope"/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 descr="C:\Documents and Settings\user\Рабочий стол\jpeg\логотип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11213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 descr="D:\фото2\IMG_00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071545"/>
            <a:ext cx="4214842" cy="3000397"/>
          </a:xfrm>
          <a:prstGeom prst="rect">
            <a:avLst/>
          </a:prstGeo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reflection blurRad="12700" stA="30000" endPos="30000" dist="5000" dir="5400000" sy="-100000" algn="bl" rotWithShape="0"/>
          </a:effectLst>
          <a:scene3d>
            <a:camera prst="perspectiveContrastingLeftFacing" fov="4800000">
              <a:rot lat="24583" lon="19826008" rev="297844"/>
            </a:camera>
            <a:lightRig rig="threePt" dir="t">
              <a:rot lat="0" lon="0" rev="2700000"/>
            </a:lightRig>
          </a:scene3d>
          <a:sp3d z="6350">
            <a:bevelT w="63500" h="50800" prst="artDeco"/>
          </a:sp3d>
        </p:spPr>
      </p:pic>
      <p:pic>
        <p:nvPicPr>
          <p:cNvPr id="3075" name="Picture 3" descr="D:\фото2\IMG_008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1214423"/>
            <a:ext cx="3929090" cy="2857280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  <a:reflection blurRad="6350" stA="52000" endA="300" endPos="35000" dir="5400000" sy="-100000" algn="bl" rotWithShape="0"/>
          </a:effectLst>
          <a:scene3d>
            <a:camera prst="perspectiveHeroicExtremeLeftFacing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3076" name="Picture 4" descr="D:\фото2\IMG_008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43174" y="3857628"/>
            <a:ext cx="3857652" cy="24917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6" name="TextBox 5"/>
          <p:cNvSpPr txBox="1"/>
          <p:nvPr/>
        </p:nvSpPr>
        <p:spPr>
          <a:xfrm>
            <a:off x="1357290" y="428604"/>
            <a:ext cx="6286544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</a:rPr>
              <a:t>       </a:t>
            </a:r>
            <a:r>
              <a:rPr lang="ru-RU" sz="3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</a:rPr>
              <a:t>        </a:t>
            </a:r>
            <a:r>
              <a:rPr lang="ru-RU" sz="36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</a:rPr>
              <a:t>Мед.Пункт</a:t>
            </a:r>
            <a:endParaRPr lang="ru-RU" sz="3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214282" y="142853"/>
            <a:ext cx="8174142" cy="1354217"/>
          </a:xfrm>
          <a:prstGeom prst="rect">
            <a:avLst/>
          </a:prstGeom>
          <a:noFill/>
          <a:ln w="28575" cmpd="thinThick">
            <a:noFill/>
            <a:miter lim="800000"/>
            <a:headEnd/>
            <a:tailEnd/>
          </a:ln>
          <a:effectLst/>
        </p:spPr>
        <p:txBody>
          <a:bodyPr lIns="72000">
            <a:spAutoFit/>
          </a:bodyPr>
          <a:lstStyle/>
          <a:p>
            <a:pPr algn="just" eaLnBrk="1" hangingPunct="1">
              <a:defRPr/>
            </a:pP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Calibri" pitchFamily="34" charset="0"/>
              </a:rPr>
              <a:t>	</a:t>
            </a:r>
            <a:r>
              <a:rPr lang="ru-RU" sz="1600" b="1" dirty="0" smtClean="0">
                <a:latin typeface="Calibri" pitchFamily="34" charset="0"/>
                <a:cs typeface="Times New Roman"/>
              </a:rPr>
              <a:t> </a:t>
            </a:r>
            <a:r>
              <a:rPr lang="ru-RU" sz="1600" b="1" dirty="0" smtClean="0">
                <a:latin typeface="Calibri" pitchFamily="34" charset="0"/>
                <a:ea typeface="Times New Roman"/>
                <a:cs typeface="Times New Roman"/>
              </a:rPr>
              <a:t>АО </a:t>
            </a:r>
            <a:r>
              <a:rPr lang="ru-RU" sz="1600" b="1" dirty="0">
                <a:latin typeface="Calibri" pitchFamily="34" charset="0"/>
                <a:ea typeface="Times New Roman"/>
                <a:cs typeface="Times New Roman"/>
              </a:rPr>
              <a:t>«Центр логистики Ангрен». Основной вид деятельности </a:t>
            </a:r>
            <a:r>
              <a:rPr lang="ru-RU" sz="1600" b="1" dirty="0" smtClean="0">
                <a:latin typeface="Calibri" pitchFamily="34" charset="0"/>
                <a:ea typeface="Times New Roman"/>
                <a:cs typeface="Times New Roman"/>
              </a:rPr>
              <a:t>– </a:t>
            </a:r>
            <a:r>
              <a:rPr lang="ru-RU" sz="1600" b="1" dirty="0">
                <a:latin typeface="Calibri" pitchFamily="34" charset="0"/>
                <a:ea typeface="Times New Roman"/>
                <a:cs typeface="Times New Roman"/>
              </a:rPr>
              <a:t>оказание транспортных услуг по перевозке грузов . Общая занимаемая площадь </a:t>
            </a:r>
            <a:r>
              <a:rPr lang="ru-RU" sz="1600" b="1" dirty="0" smtClean="0">
                <a:latin typeface="Calibri" pitchFamily="34" charset="0"/>
                <a:ea typeface="Times New Roman"/>
                <a:cs typeface="Times New Roman"/>
              </a:rPr>
              <a:t>АО «Центр логистики Ангрен». </a:t>
            </a:r>
            <a:r>
              <a:rPr lang="ru-RU" sz="1600" b="1" dirty="0">
                <a:latin typeface="Calibri" pitchFamily="34" charset="0"/>
                <a:ea typeface="Times New Roman"/>
                <a:cs typeface="Times New Roman"/>
              </a:rPr>
              <a:t>- </a:t>
            </a:r>
            <a:r>
              <a:rPr lang="ru-RU" sz="1600" b="1" dirty="0" smtClean="0">
                <a:latin typeface="Calibri" pitchFamily="34" charset="0"/>
                <a:ea typeface="Times New Roman"/>
                <a:cs typeface="Times New Roman"/>
              </a:rPr>
              <a:t>19,07 </a:t>
            </a:r>
            <a:r>
              <a:rPr lang="ru-RU" sz="1600" b="1" dirty="0">
                <a:latin typeface="Calibri" pitchFamily="34" charset="0"/>
                <a:ea typeface="Times New Roman"/>
                <a:cs typeface="Times New Roman"/>
              </a:rPr>
              <a:t>Га, автопарк на сегодняшний день состоит из </a:t>
            </a:r>
            <a:r>
              <a:rPr lang="ru-RU" sz="1600" b="1" dirty="0" smtClean="0">
                <a:latin typeface="Calibri" pitchFamily="34" charset="0"/>
                <a:ea typeface="Times New Roman"/>
                <a:cs typeface="Times New Roman"/>
              </a:rPr>
              <a:t>171 </a:t>
            </a:r>
            <a:r>
              <a:rPr lang="ru-RU" sz="1600" b="1" dirty="0">
                <a:latin typeface="Calibri" pitchFamily="34" charset="0"/>
                <a:ea typeface="Times New Roman"/>
                <a:cs typeface="Times New Roman"/>
              </a:rPr>
              <a:t>единиц автотранспортных средств. </a:t>
            </a:r>
          </a:p>
          <a:p>
            <a:pPr algn="ctr" eaLnBrk="1" hangingPunct="1">
              <a:defRPr/>
            </a:pPr>
            <a:r>
              <a:rPr lang="ru-RU" sz="1600" b="1" dirty="0">
                <a:solidFill>
                  <a:srgbClr val="002060"/>
                </a:solidFill>
                <a:latin typeface="Calibri" pitchFamily="34" charset="0"/>
                <a:ea typeface="Times New Roman"/>
                <a:cs typeface="Times New Roman"/>
              </a:rPr>
              <a:t>Подвижной состав </a:t>
            </a:r>
            <a:r>
              <a:rPr lang="ru-RU" sz="1600" b="1" dirty="0" smtClean="0">
                <a:latin typeface="Calibri" pitchFamily="34" charset="0"/>
                <a:ea typeface="Times New Roman"/>
                <a:cs typeface="Times New Roman"/>
              </a:rPr>
              <a:t>АО «Центр логистики Ангрен». </a:t>
            </a:r>
            <a:endParaRPr lang="ru-RU" sz="1600" b="1" dirty="0">
              <a:solidFill>
                <a:srgbClr val="002060"/>
              </a:solidFill>
              <a:latin typeface="Calibri" pitchFamily="34" charset="0"/>
              <a:ea typeface="Times New Roman"/>
              <a:cs typeface="Times New Roman"/>
            </a:endParaRPr>
          </a:p>
        </p:txBody>
      </p:sp>
      <p:graphicFrame>
        <p:nvGraphicFramePr>
          <p:cNvPr id="26729" name="Group 105"/>
          <p:cNvGraphicFramePr>
            <a:graphicFrameLocks noGrp="1"/>
          </p:cNvGraphicFramePr>
          <p:nvPr/>
        </p:nvGraphicFramePr>
        <p:xfrm>
          <a:off x="395288" y="1668463"/>
          <a:ext cx="8318500" cy="4946288"/>
        </p:xfrm>
        <a:graphic>
          <a:graphicData uri="http://schemas.openxmlformats.org/drawingml/2006/table">
            <a:tbl>
              <a:tblPr/>
              <a:tblGrid>
                <a:gridCol w="639762"/>
                <a:gridCol w="1538288"/>
                <a:gridCol w="1163637"/>
                <a:gridCol w="3484563"/>
                <a:gridCol w="1492250"/>
              </a:tblGrid>
              <a:tr h="25236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47" marR="6104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Тип транспортных средств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47" marR="6104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Марка транспортных средств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47" marR="6104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 (Ед.)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47" marR="6104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334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47" marR="6104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Грузовой  (седельный тягач)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47" marR="6104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MAN TGA 19.400 4х2</a:t>
                      </a:r>
                      <a:r>
                        <a:rPr kumimoji="0" lang="en-US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BL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47" marR="6104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047" marR="6104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334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47" marR="6104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Грузовой  (седельный тягач)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47" marR="6104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MAN TGA 26.400</a:t>
                      </a: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6x4BLS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47" marR="6104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89</a:t>
                      </a:r>
                    </a:p>
                  </a:txBody>
                  <a:tcPr marL="61047" marR="6104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334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47" marR="6104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Грузовой (самосвал)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47" marR="6104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MAN TGA 33.360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47" marR="6104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kumimoji="0" lang="en-US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047" marR="6104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334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47" marR="6104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Грузовой  (седельный тягач)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47" marR="6104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MAN TG</a:t>
                      </a:r>
                      <a:r>
                        <a:rPr kumimoji="0" lang="en-US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26.400</a:t>
                      </a:r>
                      <a:r>
                        <a:rPr kumimoji="0" lang="en-US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kumimoji="0" lang="en-US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x2BLS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47" marR="6104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047" marR="6104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334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47" marR="6104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Грузовой автоэвакуатор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47" marR="6104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MAN TGA 41.480</a:t>
                      </a: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8x4 BLS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47" marR="6104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047" marR="6104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334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47" marR="6104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Погрузчик фронтальный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47" marR="6104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ZL50G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47" marR="6104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047" marR="6104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3348"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Итого: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47" marR="6104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171</a:t>
                      </a:r>
                    </a:p>
                  </a:txBody>
                  <a:tcPr marL="61047" marR="6104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334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47" marR="6104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маркам</a:t>
                      </a:r>
                    </a:p>
                  </a:txBody>
                  <a:tcPr marL="61047" marR="6104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типам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47" marR="6104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Кол-во</a:t>
                      </a:r>
                    </a:p>
                  </a:txBody>
                  <a:tcPr marL="61047" marR="6104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3348">
                <a:tc row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47" marR="6104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OZCKURAT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47" marR="6104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z-Cyrl-UZ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Контейнеровоз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47" marR="6104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153</a:t>
                      </a:r>
                    </a:p>
                  </a:txBody>
                  <a:tcPr marL="61047" marR="6104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33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z-Cyrl-UZ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Бортовой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47" marR="6104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</a:t>
                      </a:r>
                    </a:p>
                  </a:txBody>
                  <a:tcPr marL="61047" marR="6104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33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z-Cyrl-UZ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Фургон (тент)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47" marR="6104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1047" marR="6104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33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z-Cyrl-UZ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Автовоз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47" marR="6104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 marL="61047" marR="6104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334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47" marR="6104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NP90MV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47" marR="6104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z-Cyrl-UZ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Цементовоз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47" marR="6104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61047" marR="6104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3348">
                <a:tc row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47" marR="6104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ALKAN KAROSER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47" marR="6104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z-Cyrl-UZ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Рефрижератор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47" marR="6104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61047" marR="6104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33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z-Cyrl-UZ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Фургон (изотермический)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47" marR="6104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61047" marR="6104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33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z-Cyrl-UZ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Самосвальн</a:t>
                      </a: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ы</a:t>
                      </a:r>
                      <a:r>
                        <a:rPr kumimoji="0" lang="uz-Cyrl-UZ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й полуприцеп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47" marR="6104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61047" marR="6104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334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1047" marR="6104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SERIN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47" marR="6104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Автоцистерна</a:t>
                      </a:r>
                    </a:p>
                  </a:txBody>
                  <a:tcPr marL="61047" marR="6104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61047" marR="6104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3348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1047" marR="6104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OZTREYLER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47" marR="6104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Контейнеровоз- рулоновоз с бортами</a:t>
                      </a:r>
                    </a:p>
                  </a:txBody>
                  <a:tcPr marL="61047" marR="6104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61047" marR="6104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33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Самосвальный полуприцеп</a:t>
                      </a:r>
                    </a:p>
                  </a:txBody>
                  <a:tcPr marL="61047" marR="6104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 marL="61047" marR="6104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334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1047" marR="6104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ALI RIZA USTA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47" marR="6104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Самосвальный полуприцеп</a:t>
                      </a:r>
                    </a:p>
                  </a:txBody>
                  <a:tcPr marL="61047" marR="6104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</a:p>
                  </a:txBody>
                  <a:tcPr marL="61047" marR="6104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334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1047" marR="6104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MAKINSAN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47" marR="6104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Тяжеловоз низкорамный</a:t>
                      </a:r>
                    </a:p>
                  </a:txBody>
                  <a:tcPr marL="61047" marR="6104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1047" marR="6104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3348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Итого: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47" marR="6104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47" marR="6104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305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047" marR="6104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6" descr="D:\Total\Презентация\logo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8429644" y="1"/>
            <a:ext cx="714356" cy="7143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 l="38272" t="24283" r="2469" b="8417"/>
          <a:stretch>
            <a:fillRect/>
          </a:stretch>
        </p:blipFill>
        <p:spPr bwMode="auto">
          <a:xfrm>
            <a:off x="533400" y="228600"/>
            <a:ext cx="4830688" cy="41124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 l="3448" t="13219" r="8621" b="6322"/>
          <a:stretch>
            <a:fillRect/>
          </a:stretch>
        </p:blipFill>
        <p:spPr bwMode="auto">
          <a:xfrm>
            <a:off x="4495800" y="3657600"/>
            <a:ext cx="4191000" cy="28733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 l="37805" t="17479" b="8537"/>
          <a:stretch>
            <a:fillRect/>
          </a:stretch>
        </p:blipFill>
        <p:spPr bwMode="auto">
          <a:xfrm>
            <a:off x="533400" y="3429000"/>
            <a:ext cx="3429000" cy="30607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sp>
        <p:nvSpPr>
          <p:cNvPr id="30725" name="Rectangle 10"/>
          <p:cNvSpPr>
            <a:spLocks noGrp="1" noChangeArrowheads="1"/>
          </p:cNvSpPr>
          <p:nvPr>
            <p:ph idx="4294967295"/>
          </p:nvPr>
        </p:nvSpPr>
        <p:spPr>
          <a:xfrm>
            <a:off x="5219700" y="573088"/>
            <a:ext cx="3744913" cy="2855912"/>
          </a:xfrm>
        </p:spPr>
        <p:txBody>
          <a:bodyPr lIns="0" tIns="0" rIns="0" bIns="0"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smtClean="0"/>
              <a:t>Установленные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800" smtClean="0"/>
              <a:t>GPS </a:t>
            </a:r>
            <a:r>
              <a:rPr lang="ru-RU" altLang="ru-RU" sz="1800" smtClean="0"/>
              <a:t>трекера на транспортные средства улучшают контроль местоположения автомобилей и грузов в реальном месте и времени, улучшает контроль рабочего графика и расхода дизельного топлива. Повышает безопасность перевозок и сохранность грузов</a:t>
            </a:r>
            <a:endParaRPr lang="ru-RU" altLang="ru-RU" sz="2000" smtClean="0"/>
          </a:p>
        </p:txBody>
      </p:sp>
      <p:pic>
        <p:nvPicPr>
          <p:cNvPr id="6" name="Picture 6" descr="D:\Total\Презентация\logo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8429644" y="1"/>
            <a:ext cx="714356" cy="7143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0" y="1"/>
            <a:ext cx="8388424" cy="615553"/>
          </a:xfrm>
          <a:prstGeom prst="rect">
            <a:avLst/>
          </a:prstGeom>
          <a:noFill/>
          <a:ln w="28575" cmpd="thinThick">
            <a:noFill/>
            <a:miter lim="800000"/>
            <a:headEnd/>
            <a:tailEnd/>
          </a:ln>
          <a:effectLst/>
        </p:spPr>
        <p:txBody>
          <a:bodyPr lIns="72000">
            <a:spAutoFit/>
          </a:bodyPr>
          <a:lstStyle/>
          <a:p>
            <a:pPr algn="ctr" eaLnBrk="1" hangingPunct="1">
              <a:defRPr/>
            </a:pP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Calibri" pitchFamily="34" charset="0"/>
              </a:rPr>
              <a:t>	</a:t>
            </a:r>
            <a:r>
              <a:rPr lang="ru-RU" sz="1600" b="1" dirty="0">
                <a:latin typeface="Calibri" pitchFamily="34" charset="0"/>
                <a:cs typeface="Times New Roman"/>
              </a:rPr>
              <a:t>Портфель заказов по </a:t>
            </a:r>
            <a:r>
              <a:rPr lang="ru-RU" sz="1600" b="1" dirty="0" smtClean="0">
                <a:latin typeface="Calibri" pitchFamily="34" charset="0"/>
                <a:cs typeface="Times New Roman"/>
              </a:rPr>
              <a:t>министерствам </a:t>
            </a:r>
            <a:r>
              <a:rPr lang="ru-RU" sz="1600" b="1" dirty="0">
                <a:latin typeface="Calibri" pitchFamily="34" charset="0"/>
                <a:cs typeface="Times New Roman"/>
              </a:rPr>
              <a:t>и ведомствам на </a:t>
            </a:r>
            <a:r>
              <a:rPr lang="ru-RU" sz="1600" b="1" dirty="0" smtClean="0">
                <a:latin typeface="Calibri" pitchFamily="34" charset="0"/>
                <a:cs typeface="Times New Roman"/>
              </a:rPr>
              <a:t>2024 </a:t>
            </a:r>
            <a:r>
              <a:rPr lang="ru-RU" sz="1600" b="1" dirty="0">
                <a:latin typeface="Calibri" pitchFamily="34" charset="0"/>
                <a:cs typeface="Times New Roman"/>
              </a:rPr>
              <a:t>год по перевозке грузов  автотранспортными средствами </a:t>
            </a:r>
            <a:r>
              <a:rPr lang="ru-RU" sz="1600" b="1" dirty="0" smtClean="0">
                <a:latin typeface="Calibri" pitchFamily="34" charset="0"/>
                <a:ea typeface="Times New Roman"/>
                <a:cs typeface="Times New Roman"/>
              </a:rPr>
              <a:t>АО «Центр логистики Ангрен». </a:t>
            </a:r>
            <a:endParaRPr lang="ru-RU" sz="1600" b="1" dirty="0">
              <a:solidFill>
                <a:srgbClr val="002060"/>
              </a:solidFill>
              <a:latin typeface="Calibri" pitchFamily="34" charset="0"/>
              <a:ea typeface="Times New Roman"/>
              <a:cs typeface="Times New Roman"/>
            </a:endParaRPr>
          </a:p>
        </p:txBody>
      </p:sp>
      <p:pic>
        <p:nvPicPr>
          <p:cNvPr id="4" name="Picture 6" descr="D:\Total\Презентация\logo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8429644" y="0"/>
            <a:ext cx="714356" cy="7143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642910" y="1142978"/>
          <a:ext cx="8215369" cy="5214979"/>
        </p:xfrm>
        <a:graphic>
          <a:graphicData uri="http://schemas.openxmlformats.org/drawingml/2006/table">
            <a:tbl>
              <a:tblPr/>
              <a:tblGrid>
                <a:gridCol w="784315"/>
                <a:gridCol w="2977739"/>
                <a:gridCol w="837489"/>
                <a:gridCol w="837489"/>
                <a:gridCol w="837489"/>
                <a:gridCol w="970424"/>
                <a:gridCol w="970424"/>
              </a:tblGrid>
              <a:tr h="260747">
                <a:tc>
                  <a:txBody>
                    <a:bodyPr/>
                    <a:lstStyle/>
                    <a:p>
                      <a:pPr algn="l" fontAlgn="b"/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7924" marR="7924" marT="79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400" b="1" i="0" u="none" strike="noStrike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7924" marR="7924" marT="79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400" b="1" i="0" u="none" strike="noStrike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7924" marR="7924" marT="79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400" b="1" i="0" u="none" strike="noStrike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7924" marR="7924" marT="79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400" b="1" i="0" u="none" strike="noStrike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7924" marR="7924" marT="79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400" b="1" i="0" u="none" strike="noStrike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7924" marR="7924" marT="79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1" u="none" strike="noStrike">
                          <a:solidFill>
                            <a:schemeClr val="tx1"/>
                          </a:solidFill>
                          <a:latin typeface="Times New Roman"/>
                        </a:rPr>
                        <a:t>тыс.тн</a:t>
                      </a:r>
                    </a:p>
                  </a:txBody>
                  <a:tcPr marL="7924" marR="7924" marT="79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889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№</a:t>
                      </a:r>
                    </a:p>
                  </a:txBody>
                  <a:tcPr marL="7924" marR="7924" marT="79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Министерства и ведомства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chemeClr val="tx1"/>
                          </a:solidFill>
                          <a:latin typeface="Times New Roman"/>
                        </a:rPr>
                        <a:t>Всего на              2024 год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chemeClr val="tx1"/>
                          </a:solidFill>
                          <a:latin typeface="Times New Roman"/>
                        </a:rPr>
                        <a:t>по кварталам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63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chemeClr val="tx1"/>
                          </a:solidFill>
                          <a:latin typeface="Times New Roman"/>
                        </a:rPr>
                        <a:t>1 кв.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chemeClr val="tx1"/>
                          </a:solidFill>
                          <a:latin typeface="Times New Roman"/>
                        </a:rPr>
                        <a:t>2 кв.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chemeClr val="tx1"/>
                          </a:solidFill>
                          <a:latin typeface="Times New Roman"/>
                        </a:rPr>
                        <a:t>3 кв.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chemeClr val="tx1"/>
                          </a:solidFill>
                          <a:latin typeface="Times New Roman"/>
                        </a:rPr>
                        <a:t>4 кв.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26678"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Автотранспортными средствами</a:t>
                      </a:r>
                    </a:p>
                  </a:txBody>
                  <a:tcPr marL="7924" marR="7924" marT="79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88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1" u="none" strike="noStrike">
                          <a:solidFill>
                            <a:schemeClr val="tx1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7924" marR="7924" marT="79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1" u="none" strike="noStrike">
                          <a:solidFill>
                            <a:schemeClr val="tx1"/>
                          </a:solidFill>
                          <a:latin typeface="Times New Roman"/>
                        </a:rPr>
                        <a:t>Внутригосударственные перевозки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chemeClr val="tx1"/>
                          </a:solidFill>
                          <a:latin typeface="Times New Roman"/>
                        </a:rPr>
                        <a:t>73,78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chemeClr val="tx1"/>
                          </a:solidFill>
                          <a:latin typeface="Times New Roman"/>
                        </a:rPr>
                        <a:t>14,03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chemeClr val="tx1"/>
                          </a:solidFill>
                          <a:latin typeface="Times New Roman"/>
                        </a:rPr>
                        <a:t>21,36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chemeClr val="tx1"/>
                          </a:solidFill>
                          <a:latin typeface="Times New Roman"/>
                        </a:rPr>
                        <a:t>22,36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chemeClr val="tx1"/>
                          </a:solidFill>
                          <a:latin typeface="Times New Roman"/>
                        </a:rPr>
                        <a:t>16,03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88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chemeClr val="tx1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7924" marR="7924" marT="79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ООО "</a:t>
                      </a:r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ENERGY OIL GROUP"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chemeClr val="tx1"/>
                          </a:solidFill>
                          <a:latin typeface="Times New Roman"/>
                        </a:rPr>
                        <a:t>10,00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latin typeface="Times New Roman"/>
                        </a:rPr>
                        <a:t>2,50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latin typeface="Times New Roman"/>
                        </a:rPr>
                        <a:t>2,50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latin typeface="Times New Roman"/>
                        </a:rPr>
                        <a:t>2,50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latin typeface="Times New Roman"/>
                        </a:rPr>
                        <a:t>2,50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88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chemeClr val="tx1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7924" marR="7924" marT="79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OOO "ALOV"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chemeClr val="tx1"/>
                          </a:solidFill>
                          <a:latin typeface="Times New Roman"/>
                        </a:rPr>
                        <a:t>2,00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latin typeface="Times New Roman"/>
                        </a:rPr>
                        <a:t>0,50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latin typeface="Times New Roman"/>
                        </a:rPr>
                        <a:t>0,50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latin typeface="Times New Roman"/>
                        </a:rPr>
                        <a:t>0,50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latin typeface="Times New Roman"/>
                        </a:rPr>
                        <a:t>0,50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88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chemeClr val="tx1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7924" marR="7924" marT="79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ООО "</a:t>
                      </a:r>
                      <a:r>
                        <a:rPr lang="en-US" sz="1100" b="1" i="0" u="none" strike="noStrike" dirty="0" err="1">
                          <a:solidFill>
                            <a:schemeClr val="tx1"/>
                          </a:solidFill>
                          <a:latin typeface="Times New Roman"/>
                        </a:rPr>
                        <a:t>Yuqorichirchiq</a:t>
                      </a:r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 Energy Systems"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6,00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latin typeface="Times New Roman"/>
                        </a:rPr>
                        <a:t>1,00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latin typeface="Times New Roman"/>
                        </a:rPr>
                        <a:t>1,50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latin typeface="Times New Roman"/>
                        </a:rPr>
                        <a:t>2,00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latin typeface="Times New Roman"/>
                        </a:rPr>
                        <a:t>1,50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88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chemeClr val="tx1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7924" marR="7924" marT="79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ООО "</a:t>
                      </a:r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ZERNOFF"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1,00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latin typeface="Times New Roman"/>
                        </a:rPr>
                        <a:t>0,00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latin typeface="Times New Roman"/>
                        </a:rPr>
                        <a:t>1,00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latin typeface="Times New Roman"/>
                        </a:rPr>
                        <a:t>0,00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latin typeface="Times New Roman"/>
                        </a:rPr>
                        <a:t>0,00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88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chemeClr val="tx1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7924" marR="7924" marT="79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ООО «</a:t>
                      </a:r>
                      <a:r>
                        <a:rPr lang="en-US" sz="1100" b="1" i="0" u="none" strike="noStrike" dirty="0" err="1">
                          <a:solidFill>
                            <a:schemeClr val="tx1"/>
                          </a:solidFill>
                          <a:latin typeface="Times New Roman"/>
                        </a:rPr>
                        <a:t>Angren</a:t>
                      </a:r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 pipe plant»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chemeClr val="tx1"/>
                          </a:solidFill>
                          <a:latin typeface="Times New Roman"/>
                        </a:rPr>
                        <a:t>1,92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0,36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latin typeface="Times New Roman"/>
                        </a:rPr>
                        <a:t>0,60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latin typeface="Times New Roman"/>
                        </a:rPr>
                        <a:t>0,60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latin typeface="Times New Roman"/>
                        </a:rPr>
                        <a:t>0,36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88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chemeClr val="tx1"/>
                          </a:solidFill>
                          <a:latin typeface="Times New Roman"/>
                        </a:rPr>
                        <a:t>6</a:t>
                      </a:r>
                    </a:p>
                  </a:txBody>
                  <a:tcPr marL="7924" marR="7924" marT="79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OOO "</a:t>
                      </a:r>
                      <a:r>
                        <a:rPr lang="en-US" sz="1100" b="1" i="0" u="none" strike="noStrike" dirty="0" err="1">
                          <a:solidFill>
                            <a:schemeClr val="tx1"/>
                          </a:solidFill>
                          <a:latin typeface="Times New Roman"/>
                        </a:rPr>
                        <a:t>Metsol</a:t>
                      </a:r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"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chemeClr val="tx1"/>
                          </a:solidFill>
                          <a:latin typeface="Times New Roman"/>
                        </a:rPr>
                        <a:t>1,20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0,30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latin typeface="Times New Roman"/>
                        </a:rPr>
                        <a:t>0,30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latin typeface="Times New Roman"/>
                        </a:rPr>
                        <a:t>0,30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latin typeface="Times New Roman"/>
                        </a:rPr>
                        <a:t>0,30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88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chemeClr val="tx1"/>
                          </a:solidFill>
                          <a:latin typeface="Times New Roman"/>
                        </a:rPr>
                        <a:t>7</a:t>
                      </a:r>
                    </a:p>
                  </a:txBody>
                  <a:tcPr marL="7924" marR="7924" marT="79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АО " </a:t>
                      </a:r>
                      <a:r>
                        <a:rPr lang="ru-RU" sz="1100" b="1" i="0" u="none" strike="noStrike" dirty="0" err="1">
                          <a:solidFill>
                            <a:schemeClr val="tx1"/>
                          </a:solidFill>
                          <a:latin typeface="Times New Roman"/>
                        </a:rPr>
                        <a:t>Охангарандон</a:t>
                      </a:r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"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chemeClr val="tx1"/>
                          </a:solidFill>
                          <a:latin typeface="Times New Roman"/>
                        </a:rPr>
                        <a:t>3,00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0,00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3,00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latin typeface="Times New Roman"/>
                        </a:rPr>
                        <a:t>0,00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latin typeface="Times New Roman"/>
                        </a:rPr>
                        <a:t>0,00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88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chemeClr val="tx1"/>
                          </a:solidFill>
                          <a:latin typeface="Times New Roman"/>
                        </a:rPr>
                        <a:t>8</a:t>
                      </a:r>
                    </a:p>
                  </a:txBody>
                  <a:tcPr marL="7924" marR="7924" marT="79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СП ООО " </a:t>
                      </a:r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Great Wall Ceramic </a:t>
                      </a:r>
                      <a:r>
                        <a:rPr lang="en-US" sz="1100" b="1" i="0" u="none" strike="noStrike" dirty="0" err="1">
                          <a:solidFill>
                            <a:schemeClr val="tx1"/>
                          </a:solidFill>
                          <a:latin typeface="Times New Roman"/>
                        </a:rPr>
                        <a:t>Industrues</a:t>
                      </a:r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"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8,00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2,00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2,00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latin typeface="Times New Roman"/>
                        </a:rPr>
                        <a:t>2,00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latin typeface="Times New Roman"/>
                        </a:rPr>
                        <a:t>2,00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88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chemeClr val="tx1"/>
                          </a:solidFill>
                          <a:latin typeface="Times New Roman"/>
                        </a:rPr>
                        <a:t>9</a:t>
                      </a:r>
                    </a:p>
                  </a:txBody>
                  <a:tcPr marL="7924" marR="7924" marT="79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СП ООО "</a:t>
                      </a:r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ANGREN INSULATION"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chemeClr val="tx1"/>
                          </a:solidFill>
                          <a:latin typeface="Times New Roman"/>
                        </a:rPr>
                        <a:t>1,26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latin typeface="Times New Roman"/>
                        </a:rPr>
                        <a:t>0,27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0,36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latin typeface="Times New Roman"/>
                        </a:rPr>
                        <a:t>0,36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latin typeface="Times New Roman"/>
                        </a:rPr>
                        <a:t>0,27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88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chemeClr val="tx1"/>
                          </a:solidFill>
                          <a:latin typeface="Times New Roman"/>
                        </a:rPr>
                        <a:t>10</a:t>
                      </a:r>
                    </a:p>
                  </a:txBody>
                  <a:tcPr marL="7924" marR="7924" marT="79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err="1">
                          <a:solidFill>
                            <a:schemeClr val="tx1"/>
                          </a:solidFill>
                          <a:latin typeface="Times New Roman"/>
                        </a:rPr>
                        <a:t>Военая</a:t>
                      </a:r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 Часть 9227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chemeClr val="tx1"/>
                          </a:solidFill>
                          <a:latin typeface="Times New Roman"/>
                        </a:rPr>
                        <a:t>1,00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latin typeface="Times New Roman"/>
                        </a:rPr>
                        <a:t>0,00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0,00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1,00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latin typeface="Times New Roman"/>
                        </a:rPr>
                        <a:t>0,00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88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chemeClr val="tx1"/>
                          </a:solidFill>
                          <a:latin typeface="Times New Roman"/>
                        </a:rPr>
                        <a:t>11</a:t>
                      </a:r>
                    </a:p>
                  </a:txBody>
                  <a:tcPr marL="7924" marR="7924" marT="79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СП ООО "</a:t>
                      </a:r>
                      <a:r>
                        <a:rPr lang="en-US" sz="1100" b="1" i="0" u="none" strike="noStrike" dirty="0" err="1">
                          <a:solidFill>
                            <a:schemeClr val="tx1"/>
                          </a:solidFill>
                          <a:latin typeface="Times New Roman"/>
                        </a:rPr>
                        <a:t>Cental</a:t>
                      </a:r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 Asia </a:t>
                      </a:r>
                      <a:r>
                        <a:rPr lang="en-US" sz="1100" b="1" i="0" u="none" strike="noStrike" dirty="0" err="1">
                          <a:solidFill>
                            <a:schemeClr val="tx1"/>
                          </a:solidFill>
                          <a:latin typeface="Times New Roman"/>
                        </a:rPr>
                        <a:t>Sanitaryware</a:t>
                      </a:r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"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chemeClr val="tx1"/>
                          </a:solidFill>
                          <a:latin typeface="Times New Roman"/>
                        </a:rPr>
                        <a:t>2,00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latin typeface="Times New Roman"/>
                        </a:rPr>
                        <a:t>0,50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latin typeface="Times New Roman"/>
                        </a:rPr>
                        <a:t>0,50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0,50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latin typeface="Times New Roman"/>
                        </a:rPr>
                        <a:t>0,50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88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chemeClr val="tx1"/>
                          </a:solidFill>
                          <a:latin typeface="Times New Roman"/>
                        </a:rPr>
                        <a:t>12</a:t>
                      </a:r>
                    </a:p>
                  </a:txBody>
                  <a:tcPr marL="7924" marR="7924" marT="79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ООО "</a:t>
                      </a:r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Al </a:t>
                      </a:r>
                      <a:r>
                        <a:rPr lang="en-US" sz="1100" b="1" i="0" u="none" strike="noStrike" dirty="0" err="1">
                          <a:solidFill>
                            <a:schemeClr val="tx1"/>
                          </a:solidFill>
                          <a:latin typeface="Times New Roman"/>
                        </a:rPr>
                        <a:t>Basir</a:t>
                      </a:r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 </a:t>
                      </a:r>
                      <a:r>
                        <a:rPr lang="en-US" sz="1100" b="1" i="0" u="none" strike="noStrike" dirty="0" err="1">
                          <a:solidFill>
                            <a:schemeClr val="tx1"/>
                          </a:solidFill>
                          <a:latin typeface="Times New Roman"/>
                        </a:rPr>
                        <a:t>Parranda</a:t>
                      </a:r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 Gold"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chemeClr val="tx1"/>
                          </a:solidFill>
                          <a:latin typeface="Times New Roman"/>
                        </a:rPr>
                        <a:t>3,00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latin typeface="Times New Roman"/>
                        </a:rPr>
                        <a:t>0,00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latin typeface="Times New Roman"/>
                        </a:rPr>
                        <a:t>0,00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3,00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latin typeface="Times New Roman"/>
                        </a:rPr>
                        <a:t>0,00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88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chemeClr val="tx1"/>
                          </a:solidFill>
                          <a:latin typeface="Times New Roman"/>
                        </a:rPr>
                        <a:t>13</a:t>
                      </a:r>
                    </a:p>
                  </a:txBody>
                  <a:tcPr marL="7924" marR="7924" marT="79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ООО СП “</a:t>
                      </a:r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CENTRAL ASIA CERAMICS”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chemeClr val="tx1"/>
                          </a:solidFill>
                          <a:latin typeface="Times New Roman"/>
                        </a:rPr>
                        <a:t>0,40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latin typeface="Times New Roman"/>
                        </a:rPr>
                        <a:t>0,10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latin typeface="Times New Roman"/>
                        </a:rPr>
                        <a:t>0,10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latin typeface="Times New Roman"/>
                        </a:rPr>
                        <a:t>0,10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0,10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88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chemeClr val="tx1"/>
                          </a:solidFill>
                          <a:latin typeface="Times New Roman"/>
                        </a:rPr>
                        <a:t>14</a:t>
                      </a:r>
                    </a:p>
                  </a:txBody>
                  <a:tcPr marL="7924" marR="7924" marT="79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СП "</a:t>
                      </a:r>
                      <a:r>
                        <a:rPr lang="en-US" sz="1100" b="1" i="0" u="none" strike="noStrike" dirty="0" err="1">
                          <a:solidFill>
                            <a:schemeClr val="tx1"/>
                          </a:solidFill>
                          <a:latin typeface="Times New Roman"/>
                        </a:rPr>
                        <a:t>Angren</a:t>
                      </a:r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 </a:t>
                      </a:r>
                      <a:r>
                        <a:rPr lang="en-US" sz="1100" b="1" i="0" u="none" strike="noStrike" dirty="0" err="1">
                          <a:solidFill>
                            <a:schemeClr val="tx1"/>
                          </a:solidFill>
                          <a:latin typeface="Times New Roman"/>
                        </a:rPr>
                        <a:t>Xoshim</a:t>
                      </a:r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 Ota"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chemeClr val="tx1"/>
                          </a:solidFill>
                          <a:latin typeface="Times New Roman"/>
                        </a:rPr>
                        <a:t>4,00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latin typeface="Times New Roman"/>
                        </a:rPr>
                        <a:t>0,50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latin typeface="Times New Roman"/>
                        </a:rPr>
                        <a:t>1,00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latin typeface="Times New Roman"/>
                        </a:rPr>
                        <a:t>1,50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latin typeface="Times New Roman"/>
                        </a:rPr>
                        <a:t>1,00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88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chemeClr val="tx1"/>
                          </a:solidFill>
                          <a:latin typeface="Times New Roman"/>
                        </a:rPr>
                        <a:t>15</a:t>
                      </a:r>
                    </a:p>
                  </a:txBody>
                  <a:tcPr marL="7924" marR="7924" marT="79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Прочие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chemeClr val="tx1"/>
                          </a:solidFill>
                          <a:latin typeface="Times New Roman"/>
                        </a:rPr>
                        <a:t>29,00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latin typeface="Times New Roman"/>
                        </a:rPr>
                        <a:t>6,00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latin typeface="Times New Roman"/>
                        </a:rPr>
                        <a:t>8,00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latin typeface="Times New Roman"/>
                        </a:rPr>
                        <a:t>8,00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7,00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D:\Total\Презентация\logo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8429644" y="1"/>
            <a:ext cx="714356" cy="7143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785787" y="1071545"/>
          <a:ext cx="7643864" cy="5326592"/>
        </p:xfrm>
        <a:graphic>
          <a:graphicData uri="http://schemas.openxmlformats.org/drawingml/2006/table">
            <a:tbl>
              <a:tblPr/>
              <a:tblGrid>
                <a:gridCol w="721920"/>
                <a:gridCol w="2834600"/>
                <a:gridCol w="796236"/>
                <a:gridCol w="721920"/>
                <a:gridCol w="721920"/>
                <a:gridCol w="923634"/>
                <a:gridCol w="923634"/>
              </a:tblGrid>
              <a:tr h="702619"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Прогнозные объемы перевозки грузов в/из Ферганскую долину через </a:t>
                      </a:r>
                      <a:b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перевал "</a:t>
                      </a:r>
                      <a:r>
                        <a:rPr lang="ru-RU" sz="16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Камчик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" и вне Ферганской долины на 2024 год</a:t>
                      </a:r>
                    </a:p>
                  </a:txBody>
                  <a:tcPr marL="6844" marR="6844" marT="68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03874">
                <a:tc>
                  <a:txBody>
                    <a:bodyPr/>
                    <a:lstStyle/>
                    <a:p>
                      <a:pPr algn="ctr" fontAlgn="ctr"/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44" marR="6844" marT="68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44" marR="6844" marT="68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44" marR="6844" marT="68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44" marR="6844" marT="68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44" marR="6844" marT="68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44" marR="6844" marT="68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1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тыс.тн</a:t>
                      </a:r>
                      <a:endParaRPr lang="ru-RU" sz="1050" b="1" i="1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44" marR="6844" marT="68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628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№</a:t>
                      </a:r>
                      <a:b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14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п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/</a:t>
                      </a:r>
                      <a:r>
                        <a:rPr lang="ru-RU" sz="14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п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Наименование статей</a:t>
                      </a:r>
                    </a:p>
                  </a:txBody>
                  <a:tcPr marL="6844" marR="6844" marT="68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Прогноз на 2024 год</a:t>
                      </a:r>
                    </a:p>
                  </a:txBody>
                  <a:tcPr marL="6844" marR="6844" marT="68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в том числе по кварталам:</a:t>
                      </a:r>
                    </a:p>
                  </a:txBody>
                  <a:tcPr marL="6844" marR="6844" marT="68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3545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кв-л</a:t>
                      </a:r>
                    </a:p>
                  </a:txBody>
                  <a:tcPr marL="6844" marR="6844" marT="68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 </a:t>
                      </a:r>
                      <a:r>
                        <a:rPr lang="ru-RU" sz="14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кв-л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44" marR="6844" marT="68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 кв-л</a:t>
                      </a:r>
                    </a:p>
                  </a:txBody>
                  <a:tcPr marL="6844" marR="6844" marT="68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 кв-л</a:t>
                      </a:r>
                    </a:p>
                  </a:txBody>
                  <a:tcPr marL="6844" marR="6844" marT="68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33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Внутригосударственные перевозки</a:t>
                      </a:r>
                    </a:p>
                  </a:txBody>
                  <a:tcPr marL="6844" marR="6844" marT="68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73,78</a:t>
                      </a: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14,03</a:t>
                      </a: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21,36</a:t>
                      </a: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22,36</a:t>
                      </a: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16,03</a:t>
                      </a: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62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Катод медный</a:t>
                      </a:r>
                    </a:p>
                  </a:txBody>
                  <a:tcPr marL="6844" marR="6844" marT="68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9,12</a:t>
                      </a: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1,66</a:t>
                      </a: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2,40</a:t>
                      </a:r>
                    </a:p>
                  </a:txBody>
                  <a:tcPr marL="6844" marR="6844" marT="68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2,90</a:t>
                      </a:r>
                    </a:p>
                  </a:txBody>
                  <a:tcPr marL="6844" marR="6844" marT="68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2,16</a:t>
                      </a:r>
                    </a:p>
                  </a:txBody>
                  <a:tcPr marL="6844" marR="6844" marT="68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62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ГСМ</a:t>
                      </a:r>
                    </a:p>
                  </a:txBody>
                  <a:tcPr marL="6844" marR="6844" marT="68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12,00</a:t>
                      </a: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3,00</a:t>
                      </a: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3,00</a:t>
                      </a:r>
                    </a:p>
                  </a:txBody>
                  <a:tcPr marL="6844" marR="6844" marT="68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3,00</a:t>
                      </a:r>
                    </a:p>
                  </a:txBody>
                  <a:tcPr marL="6844" marR="6844" marT="68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3,00</a:t>
                      </a:r>
                    </a:p>
                  </a:txBody>
                  <a:tcPr marL="6844" marR="6844" marT="68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62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Зерно</a:t>
                      </a:r>
                    </a:p>
                  </a:txBody>
                  <a:tcPr marL="6844" marR="6844" marT="68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7,00</a:t>
                      </a: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0,00</a:t>
                      </a: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4,00</a:t>
                      </a:r>
                    </a:p>
                  </a:txBody>
                  <a:tcPr marL="6844" marR="6844" marT="68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3,00</a:t>
                      </a:r>
                    </a:p>
                  </a:txBody>
                  <a:tcPr marL="6844" marR="6844" marT="68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0,00</a:t>
                      </a:r>
                    </a:p>
                  </a:txBody>
                  <a:tcPr marL="6844" marR="6844" marT="68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62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Грузы в контейнерах </a:t>
                      </a:r>
                    </a:p>
                  </a:txBody>
                  <a:tcPr marL="6844" marR="6844" marT="68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8,40</a:t>
                      </a: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2,10</a:t>
                      </a: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2,10</a:t>
                      </a:r>
                    </a:p>
                  </a:txBody>
                  <a:tcPr marL="6844" marR="6844" marT="68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2,10</a:t>
                      </a:r>
                    </a:p>
                  </a:txBody>
                  <a:tcPr marL="6844" marR="6844" marT="68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2,10</a:t>
                      </a:r>
                    </a:p>
                  </a:txBody>
                  <a:tcPr marL="6844" marR="6844" marT="68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62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Уголь</a:t>
                      </a:r>
                    </a:p>
                  </a:txBody>
                  <a:tcPr marL="6844" marR="6844" marT="68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1,00</a:t>
                      </a: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0,00</a:t>
                      </a: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0,00</a:t>
                      </a:r>
                    </a:p>
                  </a:txBody>
                  <a:tcPr marL="6844" marR="6844" marT="68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1,00</a:t>
                      </a:r>
                    </a:p>
                  </a:txBody>
                  <a:tcPr marL="6844" marR="6844" marT="68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0,00</a:t>
                      </a:r>
                    </a:p>
                  </a:txBody>
                  <a:tcPr marL="6844" marR="6844" marT="68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33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Прочие грузы</a:t>
                      </a:r>
                    </a:p>
                  </a:txBody>
                  <a:tcPr marL="6844" marR="6844" marT="68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36,26</a:t>
                      </a: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7,27</a:t>
                      </a: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9,86</a:t>
                      </a:r>
                    </a:p>
                  </a:txBody>
                  <a:tcPr marL="6844" marR="6844" marT="68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10,36</a:t>
                      </a:r>
                    </a:p>
                  </a:txBody>
                  <a:tcPr marL="6844" marR="6844" marT="68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8,77</a:t>
                      </a:r>
                    </a:p>
                  </a:txBody>
                  <a:tcPr marL="6844" marR="6844" marT="68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D:\Total\Презентация\logo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8429644" y="1"/>
            <a:ext cx="714356" cy="7143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3950" name="Rectangle 89"/>
          <p:cNvSpPr>
            <a:spLocks noChangeArrowheads="1"/>
          </p:cNvSpPr>
          <p:nvPr/>
        </p:nvSpPr>
        <p:spPr bwMode="auto">
          <a:xfrm>
            <a:off x="1000125" y="142875"/>
            <a:ext cx="71437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1200" b="1" i="1" dirty="0" smtClean="0"/>
              <a:t> </a:t>
            </a:r>
            <a:r>
              <a:rPr lang="ru-RU" sz="1200" b="1" dirty="0" smtClean="0"/>
              <a:t>Тарифы на оказание транспортно-экспедиторских услуг АО «Центр логистики Ангрен» </a:t>
            </a:r>
            <a:endParaRPr lang="ru-RU" sz="1200" dirty="0" smtClean="0"/>
          </a:p>
          <a:p>
            <a:pPr algn="ctr"/>
            <a:r>
              <a:rPr lang="ru-RU" sz="1200" b="1" dirty="0" smtClean="0"/>
              <a:t>при загрузке автотранспортом в оба конца с НДС.</a:t>
            </a:r>
            <a:endParaRPr lang="ru-RU" sz="1200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857223" y="1000104"/>
          <a:ext cx="7715303" cy="5572166"/>
        </p:xfrm>
        <a:graphic>
          <a:graphicData uri="http://schemas.openxmlformats.org/drawingml/2006/table">
            <a:tbl>
              <a:tblPr/>
              <a:tblGrid>
                <a:gridCol w="642940"/>
                <a:gridCol w="2143416"/>
                <a:gridCol w="1393530"/>
                <a:gridCol w="947738"/>
                <a:gridCol w="947738"/>
                <a:gridCol w="825586"/>
                <a:gridCol w="814355"/>
              </a:tblGrid>
              <a:tr h="7126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>
                          <a:latin typeface="Times New Roman"/>
                          <a:ea typeface="Times New Roman"/>
                        </a:rPr>
                        <a:t>№</a:t>
                      </a:r>
                      <a:endParaRPr lang="ru-RU" sz="1600" dirty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 err="1">
                          <a:latin typeface="Times New Roman"/>
                          <a:ea typeface="Times New Roman"/>
                        </a:rPr>
                        <a:t>п</a:t>
                      </a:r>
                      <a:r>
                        <a:rPr lang="ru-RU" sz="1050" b="1" dirty="0">
                          <a:latin typeface="Times New Roman"/>
                          <a:ea typeface="Times New Roman"/>
                        </a:rPr>
                        <a:t>/</a:t>
                      </a:r>
                      <a:r>
                        <a:rPr lang="ru-RU" sz="1050" b="1" dirty="0" err="1">
                          <a:latin typeface="Times New Roman"/>
                          <a:ea typeface="Times New Roman"/>
                        </a:rPr>
                        <a:t>п</a:t>
                      </a:r>
                      <a:endParaRPr lang="ru-RU" sz="1600" dirty="0">
                        <a:latin typeface="Times New Roman"/>
                        <a:ea typeface="Times New Roman"/>
                      </a:endParaRPr>
                    </a:p>
                  </a:txBody>
                  <a:tcPr marL="63299" marR="632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>
                          <a:latin typeface="Times New Roman"/>
                          <a:ea typeface="Times New Roman"/>
                        </a:rPr>
                        <a:t>Наименование товара</a:t>
                      </a:r>
                      <a:endParaRPr lang="ru-RU" sz="1600" dirty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>
                          <a:latin typeface="Times New Roman"/>
                          <a:ea typeface="Times New Roman"/>
                        </a:rPr>
                        <a:t>(норма загрузка)</a:t>
                      </a:r>
                      <a:endParaRPr lang="ru-RU" sz="1600" dirty="0">
                        <a:latin typeface="Times New Roman"/>
                        <a:ea typeface="Times New Roman"/>
                      </a:endParaRPr>
                    </a:p>
                  </a:txBody>
                  <a:tcPr marL="63299" marR="632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>
                          <a:latin typeface="Times New Roman"/>
                          <a:ea typeface="Times New Roman"/>
                        </a:rPr>
                        <a:t>Тип транспорта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3299" marR="632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>
                          <a:latin typeface="Times New Roman"/>
                          <a:ea typeface="Times New Roman"/>
                        </a:rPr>
                        <a:t>Норма загрузки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3299" marR="632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>
                          <a:latin typeface="Times New Roman"/>
                          <a:ea typeface="Times New Roman"/>
                        </a:rPr>
                        <a:t>Тариф на 1тн. км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3299" marR="632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>
                          <a:latin typeface="Times New Roman"/>
                          <a:ea typeface="Times New Roman"/>
                        </a:rPr>
                        <a:t>Единица измерения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3299" marR="632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>
                          <a:latin typeface="Times New Roman"/>
                          <a:ea typeface="Times New Roman"/>
                        </a:rPr>
                        <a:t>Утвержденный тариф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3299" marR="632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34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</a:rPr>
                        <a:t>1.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3299" marR="632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Контейнеровоз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3299" marR="632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>
                          <a:latin typeface="Times New Roman"/>
                          <a:ea typeface="Times New Roman"/>
                        </a:rPr>
                        <a:t>MAN TGA</a:t>
                      </a:r>
                      <a:r>
                        <a:rPr lang="ru-RU" sz="1050">
                          <a:latin typeface="Times New Roman"/>
                          <a:ea typeface="Times New Roman"/>
                        </a:rPr>
                        <a:t> 26.400/19.400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3299" marR="632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23 тн.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3299" marR="632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на 1 тн.км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3299" marR="632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</a:rPr>
                        <a:t>сум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3299" marR="632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</a:rPr>
                        <a:t>566,5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3299" marR="632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793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</a:rPr>
                        <a:t>2.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3299" marR="632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</a:rPr>
                        <a:t>Бортовой, рулоновоз.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3299" marR="632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>
                          <a:latin typeface="Times New Roman"/>
                          <a:ea typeface="Times New Roman"/>
                        </a:rPr>
                        <a:t>MAN TGA</a:t>
                      </a:r>
                      <a:r>
                        <a:rPr lang="ru-RU" sz="1050">
                          <a:latin typeface="Times New Roman"/>
                          <a:ea typeface="Times New Roman"/>
                        </a:rPr>
                        <a:t> 26.400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3299" marR="632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</a:rPr>
                        <a:t>26,9 тн.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3299" marR="632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на 1 тн.км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3299" marR="632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</a:rPr>
                        <a:t>сум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3299" marR="632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</a:rPr>
                        <a:t>523,2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3299" marR="632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63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>
                          <a:latin typeface="Times New Roman"/>
                          <a:ea typeface="Times New Roman"/>
                        </a:rPr>
                        <a:t>MAN TGA</a:t>
                      </a:r>
                      <a:r>
                        <a:rPr lang="ru-RU" sz="1050">
                          <a:latin typeface="Times New Roman"/>
                          <a:ea typeface="Times New Roman"/>
                        </a:rPr>
                        <a:t> 19.400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3299" marR="632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</a:rPr>
                        <a:t>25,5 тн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3299" marR="632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на 1 тн.км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3299" marR="632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</a:rPr>
                        <a:t>сум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3299" marR="632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</a:rPr>
                        <a:t>523,6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3299" marR="632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44302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</a:rPr>
                        <a:t>3.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3299" marR="632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Самосвал.</a:t>
                      </a:r>
                      <a:endParaRPr lang="ru-RU" sz="1600" dirty="0">
                        <a:latin typeface="Times New Roman"/>
                        <a:ea typeface="Times New Roman"/>
                      </a:endParaRPr>
                    </a:p>
                  </a:txBody>
                  <a:tcPr marL="63299" marR="632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</a:rPr>
                        <a:t>MAN TGA 33.360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3299" marR="632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12,5 тн.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3299" marR="632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на 1 тн.км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3299" marR="632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</a:rPr>
                        <a:t>сум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3299" marR="632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</a:rPr>
                        <a:t>1085,8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3299" marR="632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092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</a:rPr>
                        <a:t>4.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3299" marR="632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Цементовоз.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3299" marR="632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dirty="0">
                          <a:latin typeface="Times New Roman"/>
                          <a:ea typeface="Times New Roman"/>
                        </a:rPr>
                        <a:t>MAN TGA</a:t>
                      </a:r>
                      <a:r>
                        <a:rPr lang="ru-RU" sz="1050" dirty="0">
                          <a:latin typeface="Times New Roman"/>
                          <a:ea typeface="Times New Roman"/>
                        </a:rPr>
                        <a:t> 26.400</a:t>
                      </a:r>
                      <a:endParaRPr lang="ru-RU" sz="1600" dirty="0">
                        <a:latin typeface="Times New Roman"/>
                        <a:ea typeface="Times New Roman"/>
                      </a:endParaRPr>
                    </a:p>
                  </a:txBody>
                  <a:tcPr marL="63299" marR="632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26 тн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3299" marR="632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на 1 тн.км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3299" marR="632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</a:rPr>
                        <a:t>сум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3299" marR="632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</a:rPr>
                        <a:t>562,1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3299" marR="632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53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>
                          <a:latin typeface="Times New Roman"/>
                          <a:ea typeface="Times New Roman"/>
                        </a:rPr>
                        <a:t>MAN TGA</a:t>
                      </a:r>
                      <a:r>
                        <a:rPr lang="ru-RU" sz="1050">
                          <a:latin typeface="Times New Roman"/>
                          <a:ea typeface="Times New Roman"/>
                        </a:rPr>
                        <a:t> 19.400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3299" marR="632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24,5 тн.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3299" marR="632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на 1 тн.км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3299" marR="632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</a:rPr>
                        <a:t>сум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3299" marR="632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</a:rPr>
                        <a:t>547,6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3299" marR="632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210636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</a:rPr>
                        <a:t>5.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3299" marR="632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Автоцистерна.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3299" marR="632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>
                          <a:latin typeface="Times New Roman"/>
                          <a:ea typeface="Times New Roman"/>
                        </a:rPr>
                        <a:t>MAN TGA 26.400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3299" marR="632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25,8 тн.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3299" marR="632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на 1 тн.км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3299" marR="632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</a:rPr>
                        <a:t>сум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3299" marR="632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</a:rPr>
                        <a:t>562,6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3299" marR="632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72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>
                          <a:latin typeface="Times New Roman"/>
                          <a:ea typeface="Times New Roman"/>
                        </a:rPr>
                        <a:t>MAN TGA 19.400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3299" marR="632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24,5 тн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3299" marR="632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на 1 тн.км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3299" marR="632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</a:rPr>
                        <a:t>сум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3299" marR="632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</a:rPr>
                        <a:t>558,8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3299" marR="632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4446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</a:rPr>
                        <a:t>6.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3299" marR="632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Автовоз.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3299" marR="632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>
                          <a:latin typeface="Times New Roman"/>
                          <a:ea typeface="Times New Roman"/>
                        </a:rPr>
                        <a:t>MAN TGA</a:t>
                      </a:r>
                      <a:r>
                        <a:rPr lang="ru-RU" sz="1050">
                          <a:latin typeface="Times New Roman"/>
                          <a:ea typeface="Times New Roman"/>
                        </a:rPr>
                        <a:t> 26.400/19.400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3299" marR="632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13,6 тн.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3299" marR="632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на 1 тн.км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3299" marR="632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</a:rPr>
                        <a:t>сум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3299" marR="632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</a:rPr>
                        <a:t>932,6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3299" marR="632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118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</a:rPr>
                        <a:t>7.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3299" marR="632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Рефрижератор.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3299" marR="632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>
                          <a:latin typeface="Times New Roman"/>
                          <a:ea typeface="Times New Roman"/>
                        </a:rPr>
                        <a:t>MAN TGA</a:t>
                      </a:r>
                      <a:r>
                        <a:rPr lang="ru-RU" sz="1050">
                          <a:latin typeface="Times New Roman"/>
                          <a:ea typeface="Times New Roman"/>
                        </a:rPr>
                        <a:t> 26.400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3299" marR="632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25,7 тн</a:t>
                      </a:r>
                      <a:r>
                        <a:rPr lang="en-US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.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3299" marR="632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на 1 тн.км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3299" marR="632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</a:rPr>
                        <a:t>сум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3299" marR="632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</a:rPr>
                        <a:t>562,7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3299" marR="632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89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dirty="0">
                          <a:latin typeface="Times New Roman"/>
                          <a:ea typeface="Times New Roman"/>
                        </a:rPr>
                        <a:t>MAN TGA 19.400</a:t>
                      </a:r>
                      <a:endParaRPr lang="ru-RU" sz="1600" dirty="0">
                        <a:latin typeface="Times New Roman"/>
                        <a:ea typeface="Times New Roman"/>
                      </a:endParaRPr>
                    </a:p>
                  </a:txBody>
                  <a:tcPr marL="63299" marR="632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24 тн.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3299" marR="632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на 1 тн.км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3299" marR="632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</a:rPr>
                        <a:t>сум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3299" marR="632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</a:rPr>
                        <a:t>551,4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3299" marR="632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218301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</a:rPr>
                        <a:t>8.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3299" marR="632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Самосвальный</a:t>
                      </a:r>
                      <a:b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</a:b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полуприцеп.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3299" marR="632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>
                          <a:latin typeface="Times New Roman"/>
                          <a:ea typeface="Times New Roman"/>
                        </a:rPr>
                        <a:t>MAN TGA 26.400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3299" marR="632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25,1 тн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3299" marR="632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на 1 тн.км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3299" marR="632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</a:rPr>
                        <a:t>сум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3299" marR="632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</a:rPr>
                        <a:t>561,6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3299" marR="632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15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>
                          <a:latin typeface="Times New Roman"/>
                          <a:ea typeface="Times New Roman"/>
                        </a:rPr>
                        <a:t>MAN TGA 19.400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3299" marR="632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23,5 тн.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3299" marR="632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на 1 тн.км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3299" marR="632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</a:rPr>
                        <a:t>сум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3299" marR="632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</a:rPr>
                        <a:t>582,6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3299" marR="632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4502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</a:rPr>
                        <a:t>9.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3299" marR="632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Бортовой тент</a:t>
                      </a:r>
                      <a:r>
                        <a:rPr lang="en-US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.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3299" marR="632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>
                          <a:latin typeface="Times New Roman"/>
                          <a:ea typeface="Times New Roman"/>
                        </a:rPr>
                        <a:t>MAN TGA</a:t>
                      </a:r>
                      <a:r>
                        <a:rPr lang="ru-RU" sz="1050">
                          <a:latin typeface="Times New Roman"/>
                          <a:ea typeface="Times New Roman"/>
                        </a:rPr>
                        <a:t> 26.400/19.400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3299" marR="632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23 тн.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3299" marR="632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на 1 тн.км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3299" marR="632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</a:rPr>
                        <a:t>сум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3299" marR="632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</a:rPr>
                        <a:t>624,9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3299" marR="632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636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</a:rPr>
                        <a:t>10.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3299" marR="632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Тяжеловоз.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3299" marR="632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>
                          <a:latin typeface="Times New Roman"/>
                          <a:ea typeface="Times New Roman"/>
                        </a:rPr>
                        <a:t>MAN TGA</a:t>
                      </a:r>
                      <a:r>
                        <a:rPr lang="ru-RU" sz="1050">
                          <a:latin typeface="Times New Roman"/>
                          <a:ea typeface="Times New Roman"/>
                        </a:rPr>
                        <a:t> 26.400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3299" marR="632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23,5 тн.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3299" marR="632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на 1 тн.км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3299" marR="632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</a:rPr>
                        <a:t>сум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3299" marR="632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</a:rPr>
                        <a:t>648,4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3299" marR="632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1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>
                          <a:latin typeface="Times New Roman"/>
                          <a:ea typeface="Times New Roman"/>
                        </a:rPr>
                        <a:t>MAN TGA</a:t>
                      </a:r>
                      <a:r>
                        <a:rPr lang="ru-RU" sz="1050">
                          <a:latin typeface="Times New Roman"/>
                          <a:ea typeface="Times New Roman"/>
                        </a:rPr>
                        <a:t> 19.400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3299" marR="632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22,1 тн.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3299" marR="632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на 1 тн.км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3299" marR="632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</a:rPr>
                        <a:t>сум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3299" marR="632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</a:rPr>
                        <a:t>625,6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3299" marR="632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226328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</a:rPr>
                        <a:t>11.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3299" marR="632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Изотермический </a:t>
                      </a:r>
                      <a:b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</a:b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фургон.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3299" marR="632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>
                          <a:latin typeface="Times New Roman"/>
                          <a:ea typeface="Times New Roman"/>
                        </a:rPr>
                        <a:t>MAN TGA</a:t>
                      </a:r>
                      <a:r>
                        <a:rPr lang="ru-RU" sz="1050">
                          <a:latin typeface="Times New Roman"/>
                          <a:ea typeface="Times New Roman"/>
                        </a:rPr>
                        <a:t> 26.400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3299" marR="632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26 тн.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3299" marR="632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на 1 тн.км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3299" marR="632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</a:rPr>
                        <a:t>сум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3299" marR="632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</a:rPr>
                        <a:t>564,9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3299" marR="632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63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>
                          <a:latin typeface="Times New Roman"/>
                          <a:ea typeface="Times New Roman"/>
                        </a:rPr>
                        <a:t>MAN TGA</a:t>
                      </a:r>
                      <a:r>
                        <a:rPr lang="ru-RU" sz="1050">
                          <a:latin typeface="Times New Roman"/>
                          <a:ea typeface="Times New Roman"/>
                        </a:rPr>
                        <a:t> 19.400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3299" marR="632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25,5 тн.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3299" marR="632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на 1 тн.км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3299" marR="632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</a:rPr>
                        <a:t>сум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3299" marR="632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</a:rPr>
                        <a:t>565,0</a:t>
                      </a:r>
                      <a:endParaRPr lang="ru-RU" sz="1600" dirty="0">
                        <a:latin typeface="Times New Roman"/>
                        <a:ea typeface="Times New Roman"/>
                      </a:endParaRPr>
                    </a:p>
                  </a:txBody>
                  <a:tcPr marL="63299" marR="632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66" name="Rectangle 93"/>
          <p:cNvSpPr>
            <a:spLocks noChangeArrowheads="1"/>
          </p:cNvSpPr>
          <p:nvPr/>
        </p:nvSpPr>
        <p:spPr bwMode="auto">
          <a:xfrm>
            <a:off x="1071563" y="500063"/>
            <a:ext cx="735806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1200" b="1" dirty="0" smtClean="0"/>
              <a:t>Тарифы за 1 ходку на оказание транспортно-экспедиторских услуг АО «Центр логистики Ангрен» при загрузке автотранспортом в 1 направление с НДС.</a:t>
            </a:r>
            <a:endParaRPr lang="ru-RU" sz="1200" dirty="0"/>
          </a:p>
        </p:txBody>
      </p:sp>
      <p:pic>
        <p:nvPicPr>
          <p:cNvPr id="5" name="Picture 6" descr="D:\Total\Презентация\logo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8429644" y="1"/>
            <a:ext cx="714356" cy="7143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000100" y="1397000"/>
          <a:ext cx="7500990" cy="4889519"/>
        </p:xfrm>
        <a:graphic>
          <a:graphicData uri="http://schemas.openxmlformats.org/drawingml/2006/table">
            <a:tbl>
              <a:tblPr/>
              <a:tblGrid>
                <a:gridCol w="642942"/>
                <a:gridCol w="1714512"/>
                <a:gridCol w="1706322"/>
                <a:gridCol w="921413"/>
                <a:gridCol w="921413"/>
                <a:gridCol w="802653"/>
                <a:gridCol w="791735"/>
              </a:tblGrid>
              <a:tr h="6359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>
                          <a:latin typeface="Times New Roman"/>
                          <a:ea typeface="Times New Roman"/>
                        </a:rPr>
                        <a:t>№</a:t>
                      </a:r>
                      <a:endParaRPr lang="ru-RU" sz="1600" dirty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 err="1">
                          <a:latin typeface="Times New Roman"/>
                          <a:ea typeface="Times New Roman"/>
                        </a:rPr>
                        <a:t>п</a:t>
                      </a:r>
                      <a:r>
                        <a:rPr lang="ru-RU" sz="1050" b="1" dirty="0">
                          <a:latin typeface="Times New Roman"/>
                          <a:ea typeface="Times New Roman"/>
                        </a:rPr>
                        <a:t>/</a:t>
                      </a:r>
                      <a:r>
                        <a:rPr lang="ru-RU" sz="1050" b="1" dirty="0" err="1">
                          <a:latin typeface="Times New Roman"/>
                          <a:ea typeface="Times New Roman"/>
                        </a:rPr>
                        <a:t>п</a:t>
                      </a:r>
                      <a:endParaRPr lang="ru-RU" sz="1600" dirty="0">
                        <a:latin typeface="Times New Roman"/>
                        <a:ea typeface="Times New Roman"/>
                      </a:endParaRPr>
                    </a:p>
                  </a:txBody>
                  <a:tcPr marL="64432" marR="644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>
                          <a:latin typeface="Times New Roman"/>
                          <a:ea typeface="Times New Roman"/>
                        </a:rPr>
                        <a:t>Наименование товара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>
                          <a:latin typeface="Times New Roman"/>
                          <a:ea typeface="Times New Roman"/>
                        </a:rPr>
                        <a:t>(норма загрузка)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4432" marR="644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>
                          <a:latin typeface="Times New Roman"/>
                          <a:ea typeface="Times New Roman"/>
                        </a:rPr>
                        <a:t>Тип транспорта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4432" marR="644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>
                          <a:latin typeface="Times New Roman"/>
                          <a:ea typeface="Times New Roman"/>
                        </a:rPr>
                        <a:t>Норма загрузки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4432" marR="644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>
                          <a:latin typeface="Times New Roman"/>
                          <a:ea typeface="Times New Roman"/>
                        </a:rPr>
                        <a:t>Тариф на 1тн. км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4432" marR="644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>
                          <a:latin typeface="Times New Roman"/>
                          <a:ea typeface="Times New Roman"/>
                        </a:rPr>
                        <a:t>Единица измерения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4432" marR="644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>
                          <a:latin typeface="Times New Roman"/>
                          <a:ea typeface="Times New Roman"/>
                        </a:rPr>
                        <a:t>Утвержденный тариф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4432" marR="644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12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</a:rPr>
                        <a:t>1.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4432" marR="644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Контейнеровоз.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4432" marR="644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>
                          <a:latin typeface="Times New Roman"/>
                          <a:ea typeface="Times New Roman"/>
                        </a:rPr>
                        <a:t>MAN TGA</a:t>
                      </a:r>
                      <a:r>
                        <a:rPr lang="ru-RU" sz="1050">
                          <a:latin typeface="Times New Roman"/>
                          <a:ea typeface="Times New Roman"/>
                        </a:rPr>
                        <a:t> 26.400/19.400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4432" marR="644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23 тн.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4432" marR="644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на 1 тн.км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4432" marR="644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</a:rPr>
                        <a:t>сум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4432" marR="644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</a:rPr>
                        <a:t>783,42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4432" marR="644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85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</a:rPr>
                        <a:t>2.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4432" marR="644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</a:rPr>
                        <a:t>Бортовой, рулоновоз.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4432" marR="644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>
                          <a:latin typeface="Times New Roman"/>
                          <a:ea typeface="Times New Roman"/>
                        </a:rPr>
                        <a:t>MAN TGA</a:t>
                      </a:r>
                      <a:r>
                        <a:rPr lang="ru-RU" sz="1050">
                          <a:latin typeface="Times New Roman"/>
                          <a:ea typeface="Times New Roman"/>
                        </a:rPr>
                        <a:t> 26.400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4432" marR="644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</a:rPr>
                        <a:t>26,9 тн.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4432" marR="644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на 1 тн.км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4432" marR="644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</a:rPr>
                        <a:t>сум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4432" marR="644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</a:rPr>
                        <a:t>718,0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4432" marR="644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662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>
                          <a:latin typeface="Times New Roman"/>
                          <a:ea typeface="Times New Roman"/>
                        </a:rPr>
                        <a:t>MAN TGA</a:t>
                      </a:r>
                      <a:r>
                        <a:rPr lang="ru-RU" sz="1050">
                          <a:latin typeface="Times New Roman"/>
                          <a:ea typeface="Times New Roman"/>
                        </a:rPr>
                        <a:t> 19.400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4432" marR="644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</a:rPr>
                        <a:t>25,5 тн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4432" marR="644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на 1 тн.км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4432" marR="644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</a:rPr>
                        <a:t>сум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4432" marR="644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</a:rPr>
                        <a:t>704,2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4432" marR="644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3143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</a:rPr>
                        <a:t>3.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4432" marR="644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Самосвал.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4432" marR="644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</a:rPr>
                        <a:t>MAN TGA 33.360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4432" marR="644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12,5 тн.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4432" marR="644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на 1 тн.км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4432" marR="644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</a:rPr>
                        <a:t>сум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4432" marR="644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</a:rPr>
                        <a:t>1228,0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4432" marR="644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365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</a:rPr>
                        <a:t>4.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4432" marR="644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Цементовоз.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4432" marR="644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>
                          <a:latin typeface="Times New Roman"/>
                          <a:ea typeface="Times New Roman"/>
                        </a:rPr>
                        <a:t>MAN TGA</a:t>
                      </a:r>
                      <a:r>
                        <a:rPr lang="ru-RU" sz="1050">
                          <a:latin typeface="Times New Roman"/>
                          <a:ea typeface="Times New Roman"/>
                        </a:rPr>
                        <a:t> 26.400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4432" marR="644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26 тн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4432" marR="644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на 1 тн.км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4432" marR="644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</a:rPr>
                        <a:t>сум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4432" marR="644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</a:rPr>
                        <a:t>761,5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4432" marR="644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2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>
                          <a:latin typeface="Times New Roman"/>
                          <a:ea typeface="Times New Roman"/>
                        </a:rPr>
                        <a:t>MAN TGA</a:t>
                      </a:r>
                      <a:r>
                        <a:rPr lang="ru-RU" sz="1050">
                          <a:latin typeface="Times New Roman"/>
                          <a:ea typeface="Times New Roman"/>
                        </a:rPr>
                        <a:t> 19.400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4432" marR="644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24,5 тн.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4432" marR="644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на 1 тн.км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4432" marR="644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</a:rPr>
                        <a:t>сум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4432" marR="644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</a:rPr>
                        <a:t>743,9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4432" marR="644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88059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</a:rPr>
                        <a:t>5.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4432" marR="644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Автоцистерна.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4432" marR="644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>
                          <a:latin typeface="Times New Roman"/>
                          <a:ea typeface="Times New Roman"/>
                        </a:rPr>
                        <a:t>MAN TGA 26.400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4432" marR="644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25,8 тн.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4432" marR="644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на 1 тн.км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4432" marR="644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</a:rPr>
                        <a:t>сум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4432" marR="644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</a:rPr>
                        <a:t>777,8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4432" marR="644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97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>
                          <a:latin typeface="Times New Roman"/>
                          <a:ea typeface="Times New Roman"/>
                        </a:rPr>
                        <a:t>MAN TGA 19.400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4432" marR="644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24,5 тн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4432" marR="644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на 1 тн.км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4432" marR="644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</a:rPr>
                        <a:t>сум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4432" marR="644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</a:rPr>
                        <a:t>748,3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4432" marR="644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3976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</a:rPr>
                        <a:t>6.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4432" marR="644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Автовоз.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4432" marR="644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>
                          <a:latin typeface="Times New Roman"/>
                          <a:ea typeface="Times New Roman"/>
                        </a:rPr>
                        <a:t>MAN TGA</a:t>
                      </a:r>
                      <a:r>
                        <a:rPr lang="ru-RU" sz="1050">
                          <a:latin typeface="Times New Roman"/>
                          <a:ea typeface="Times New Roman"/>
                        </a:rPr>
                        <a:t> 26.400/19.400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4432" marR="644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13,6 тн.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4432" marR="644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на 1 тн.км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4432" marR="644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</a:rPr>
                        <a:t>сум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4432" marR="644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</a:rPr>
                        <a:t>1393,5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4432" marR="644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954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</a:rPr>
                        <a:t>7.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4432" marR="644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Рефрижератор.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4432" marR="644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>
                          <a:latin typeface="Times New Roman"/>
                          <a:ea typeface="Times New Roman"/>
                        </a:rPr>
                        <a:t>MAN TGA</a:t>
                      </a:r>
                      <a:r>
                        <a:rPr lang="ru-RU" sz="1050">
                          <a:latin typeface="Times New Roman"/>
                          <a:ea typeface="Times New Roman"/>
                        </a:rPr>
                        <a:t> 26.400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4432" marR="644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25,7 тн</a:t>
                      </a:r>
                      <a:r>
                        <a:rPr lang="en-US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.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4432" marR="644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на 1 тн.км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4432" marR="644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</a:rPr>
                        <a:t>сум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4432" marR="644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</a:rPr>
                        <a:t>767,5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4432" marR="644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308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>
                          <a:latin typeface="Times New Roman"/>
                          <a:ea typeface="Times New Roman"/>
                        </a:rPr>
                        <a:t>MAN TGA 19.400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4432" marR="644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24 тн.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4432" marR="644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на 1 тн.км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4432" marR="644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</a:rPr>
                        <a:t>сум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4432" marR="644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</a:rPr>
                        <a:t>754,6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4432" marR="644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9523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</a:rPr>
                        <a:t>8.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4432" marR="644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Самосвальный</a:t>
                      </a:r>
                      <a:b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</a:b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полуприцеп.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4432" marR="644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>
                          <a:latin typeface="Times New Roman"/>
                          <a:ea typeface="Times New Roman"/>
                        </a:rPr>
                        <a:t>MAN TGA 26.400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4432" marR="644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25,1 тн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4432" marR="644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на 1 тн.км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4432" marR="644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</a:rPr>
                        <a:t>сум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4432" marR="644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</a:rPr>
                        <a:t>784,4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4432" marR="644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81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>
                          <a:latin typeface="Times New Roman"/>
                          <a:ea typeface="Times New Roman"/>
                        </a:rPr>
                        <a:t>MAN TGA 19.400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4432" marR="644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23,5 тн.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4432" marR="644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на 1 тн.км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4432" marR="644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</a:rPr>
                        <a:t>сум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4432" marR="644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</a:rPr>
                        <a:t>771,1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4432" marR="644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4026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</a:rPr>
                        <a:t>9.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4432" marR="644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Бортовой тент</a:t>
                      </a:r>
                      <a:r>
                        <a:rPr lang="en-US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.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4432" marR="644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>
                          <a:latin typeface="Times New Roman"/>
                          <a:ea typeface="Times New Roman"/>
                        </a:rPr>
                        <a:t>MAN TGA</a:t>
                      </a:r>
                      <a:r>
                        <a:rPr lang="ru-RU" sz="1050">
                          <a:latin typeface="Times New Roman"/>
                          <a:ea typeface="Times New Roman"/>
                        </a:rPr>
                        <a:t> 26.400/19.400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4432" marR="644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23 тн.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4432" marR="644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на 1 тн.км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4432" marR="644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</a:rPr>
                        <a:t>сум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4432" marR="644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</a:rPr>
                        <a:t>845,1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4432" marR="644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662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</a:rPr>
                        <a:t>10.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4432" marR="644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Тяжеловоз.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4432" marR="644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>
                          <a:latin typeface="Times New Roman"/>
                          <a:ea typeface="Times New Roman"/>
                        </a:rPr>
                        <a:t>MAN TGA</a:t>
                      </a:r>
                      <a:r>
                        <a:rPr lang="ru-RU" sz="1050">
                          <a:latin typeface="Times New Roman"/>
                          <a:ea typeface="Times New Roman"/>
                        </a:rPr>
                        <a:t> 26.400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4432" marR="644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23,5 тн.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4432" marR="644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на 1 тн.км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4432" marR="644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</a:rPr>
                        <a:t>сум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4432" marR="644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</a:rPr>
                        <a:t>902,7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4432" marR="644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95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>
                          <a:latin typeface="Times New Roman"/>
                          <a:ea typeface="Times New Roman"/>
                        </a:rPr>
                        <a:t>MAN TGA</a:t>
                      </a:r>
                      <a:r>
                        <a:rPr lang="ru-RU" sz="1050">
                          <a:latin typeface="Times New Roman"/>
                          <a:ea typeface="Times New Roman"/>
                        </a:rPr>
                        <a:t> 19.400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4432" marR="644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22,1 тн.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4432" marR="644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на 1 тн.км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4432" marR="644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</a:rPr>
                        <a:t>сум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4432" marR="644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</a:rPr>
                        <a:t>893,0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4432" marR="644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202415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</a:rPr>
                        <a:t>11.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4432" marR="644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Изотермический </a:t>
                      </a:r>
                      <a:b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</a:b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фургон.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4432" marR="644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>
                          <a:latin typeface="Times New Roman"/>
                          <a:ea typeface="Times New Roman"/>
                        </a:rPr>
                        <a:t>MAN TGA</a:t>
                      </a:r>
                      <a:r>
                        <a:rPr lang="ru-RU" sz="1050">
                          <a:latin typeface="Times New Roman"/>
                          <a:ea typeface="Times New Roman"/>
                        </a:rPr>
                        <a:t> 26.400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4432" marR="644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26 тн.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4432" marR="644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на 1 тн.км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4432" marR="644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</a:rPr>
                        <a:t>сум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4432" marR="644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</a:rPr>
                        <a:t>705,3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4432" marR="644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59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>
                          <a:latin typeface="Times New Roman"/>
                          <a:ea typeface="Times New Roman"/>
                        </a:rPr>
                        <a:t>MAN TGA</a:t>
                      </a:r>
                      <a:r>
                        <a:rPr lang="ru-RU" sz="1050">
                          <a:latin typeface="Times New Roman"/>
                          <a:ea typeface="Times New Roman"/>
                        </a:rPr>
                        <a:t> 19.400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4432" marR="644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25,5 тн.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4432" marR="644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на 1 тн.км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4432" marR="644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</a:rPr>
                        <a:t>сум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4432" marR="644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/>
                          <a:ea typeface="Times New Roman"/>
                        </a:rPr>
                        <a:t>734,4</a:t>
                      </a:r>
                      <a:endParaRPr lang="ru-RU" sz="1600" dirty="0">
                        <a:latin typeface="Times New Roman"/>
                        <a:ea typeface="Times New Roman"/>
                      </a:endParaRPr>
                    </a:p>
                  </a:txBody>
                  <a:tcPr marL="64432" marR="644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D:\Total\Презентация\logo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8429644" y="1"/>
            <a:ext cx="714356" cy="7143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5936" name="Rectangle 93"/>
          <p:cNvSpPr>
            <a:spLocks noChangeArrowheads="1"/>
          </p:cNvSpPr>
          <p:nvPr/>
        </p:nvSpPr>
        <p:spPr bwMode="auto">
          <a:xfrm>
            <a:off x="928688" y="357188"/>
            <a:ext cx="74295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1200" b="1" dirty="0" smtClean="0"/>
              <a:t>Тарифы на порожний пробег на оказание транспортно-экспедиторских АО «Центр логистики Ангрен» в оба конца без груза с НДС.</a:t>
            </a:r>
            <a:endParaRPr lang="ru-RU" sz="12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785785" y="1214420"/>
          <a:ext cx="7786742" cy="5357849"/>
        </p:xfrm>
        <a:graphic>
          <a:graphicData uri="http://schemas.openxmlformats.org/drawingml/2006/table">
            <a:tbl>
              <a:tblPr/>
              <a:tblGrid>
                <a:gridCol w="592498"/>
                <a:gridCol w="2240082"/>
                <a:gridCol w="1617738"/>
                <a:gridCol w="912886"/>
                <a:gridCol w="1032264"/>
                <a:gridCol w="1391274"/>
              </a:tblGrid>
              <a:tr h="8798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>
                          <a:latin typeface="Times New Roman"/>
                          <a:ea typeface="Times New Roman"/>
                        </a:rPr>
                        <a:t>№</a:t>
                      </a:r>
                      <a:r>
                        <a:rPr lang="ru-RU" sz="1050" b="1" dirty="0" err="1">
                          <a:latin typeface="Times New Roman"/>
                          <a:ea typeface="Times New Roman"/>
                        </a:rPr>
                        <a:t>п</a:t>
                      </a:r>
                      <a:r>
                        <a:rPr lang="ru-RU" sz="1050" b="1" dirty="0">
                          <a:latin typeface="Times New Roman"/>
                          <a:ea typeface="Times New Roman"/>
                        </a:rPr>
                        <a:t>/</a:t>
                      </a:r>
                      <a:r>
                        <a:rPr lang="ru-RU" sz="1050" b="1" dirty="0" err="1">
                          <a:latin typeface="Times New Roman"/>
                          <a:ea typeface="Times New Roman"/>
                        </a:rPr>
                        <a:t>п</a:t>
                      </a:r>
                      <a:endParaRPr lang="ru-RU" sz="16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>
                          <a:latin typeface="Times New Roman"/>
                          <a:ea typeface="Times New Roman"/>
                        </a:rPr>
                        <a:t>Наименование товара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>
                          <a:latin typeface="Times New Roman"/>
                          <a:ea typeface="Times New Roman"/>
                        </a:rPr>
                        <a:t>Тип транспорта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>
                          <a:latin typeface="Times New Roman"/>
                          <a:ea typeface="Times New Roman"/>
                        </a:rPr>
                        <a:t>Тариф на 1 км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>
                          <a:latin typeface="Times New Roman"/>
                          <a:ea typeface="Times New Roman"/>
                        </a:rPr>
                        <a:t>Единица измерения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>
                          <a:latin typeface="Times New Roman"/>
                          <a:ea typeface="Times New Roman"/>
                        </a:rPr>
                        <a:t>Утвержденный тариф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13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</a:rPr>
                        <a:t>1.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Контейнеровоз.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>
                          <a:latin typeface="Times New Roman"/>
                          <a:ea typeface="Times New Roman"/>
                        </a:rPr>
                        <a:t>MAN TGA 26.400</a:t>
                      </a:r>
                      <a:r>
                        <a:rPr lang="ru-RU" sz="1050">
                          <a:latin typeface="Times New Roman"/>
                          <a:ea typeface="Times New Roman"/>
                        </a:rPr>
                        <a:t>/19.400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на 1 км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</a:rPr>
                        <a:t>сум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6 014,2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13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</a:rPr>
                        <a:t>2.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</a:rPr>
                        <a:t>Бортовой, рулоновоз.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>
                          <a:latin typeface="Times New Roman"/>
                          <a:ea typeface="Times New Roman"/>
                        </a:rPr>
                        <a:t>MAN TGA 26.400</a:t>
                      </a:r>
                      <a:r>
                        <a:rPr lang="ru-RU" sz="1050">
                          <a:latin typeface="Times New Roman"/>
                          <a:ea typeface="Times New Roman"/>
                        </a:rPr>
                        <a:t>/19.400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на 1 км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</a:rPr>
                        <a:t>сум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6 606,3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452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</a:rPr>
                        <a:t>3.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Самосвал.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/>
                          <a:ea typeface="Times New Roman"/>
                        </a:rPr>
                        <a:t>MAN TGA 33.360</a:t>
                      </a:r>
                      <a:endParaRPr lang="ru-RU" sz="16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на 1 км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</a:rPr>
                        <a:t>сум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6 198,9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13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</a:rPr>
                        <a:t>4.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Цементовоз.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>
                          <a:latin typeface="Times New Roman"/>
                          <a:ea typeface="Times New Roman"/>
                        </a:rPr>
                        <a:t>MAN TGA 26.400</a:t>
                      </a:r>
                      <a:r>
                        <a:rPr lang="ru-RU" sz="1050">
                          <a:latin typeface="Times New Roman"/>
                          <a:ea typeface="Times New Roman"/>
                        </a:rPr>
                        <a:t>/19.400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на 1 км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</a:rPr>
                        <a:t>сум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6 258,9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13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</a:rPr>
                        <a:t>5.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Автоцистерна.</a:t>
                      </a:r>
                      <a:endParaRPr lang="ru-RU" sz="16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>
                          <a:latin typeface="Times New Roman"/>
                          <a:ea typeface="Times New Roman"/>
                        </a:rPr>
                        <a:t>MAN TGA 26.400</a:t>
                      </a:r>
                      <a:r>
                        <a:rPr lang="ru-RU" sz="1050">
                          <a:latin typeface="Times New Roman"/>
                          <a:ea typeface="Times New Roman"/>
                        </a:rPr>
                        <a:t>/19.400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на 1 км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</a:rPr>
                        <a:t>сум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6 656,1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13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</a:rPr>
                        <a:t>6.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Автовоз.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>
                          <a:latin typeface="Times New Roman"/>
                          <a:ea typeface="Times New Roman"/>
                        </a:rPr>
                        <a:t>MAN TGA</a:t>
                      </a:r>
                      <a:r>
                        <a:rPr lang="ru-RU" sz="1050">
                          <a:latin typeface="Times New Roman"/>
                          <a:ea typeface="Times New Roman"/>
                        </a:rPr>
                        <a:t> 26.400/19.400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на 1 км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</a:rPr>
                        <a:t>сум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6 917,7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13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</a:rPr>
                        <a:t>7.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Рефрижератор.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>
                          <a:latin typeface="Times New Roman"/>
                          <a:ea typeface="Times New Roman"/>
                        </a:rPr>
                        <a:t>MAN TGA</a:t>
                      </a:r>
                      <a:r>
                        <a:rPr lang="ru-RU" sz="1050">
                          <a:latin typeface="Times New Roman"/>
                          <a:ea typeface="Times New Roman"/>
                        </a:rPr>
                        <a:t> 26.400/19.400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на 1 км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</a:rPr>
                        <a:t>сум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6 823,8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13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</a:rPr>
                        <a:t>8.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Самосвальный-полуприцеп.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>
                          <a:latin typeface="Times New Roman"/>
                          <a:ea typeface="Times New Roman"/>
                        </a:rPr>
                        <a:t>MAN TGA</a:t>
                      </a:r>
                      <a:r>
                        <a:rPr lang="ru-RU" sz="1050">
                          <a:latin typeface="Times New Roman"/>
                          <a:ea typeface="Times New Roman"/>
                        </a:rPr>
                        <a:t> 26.400/19.400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на 1 км</a:t>
                      </a:r>
                      <a:endParaRPr lang="ru-RU" sz="16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</a:rPr>
                        <a:t>сум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6 653,1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13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</a:rPr>
                        <a:t>9.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Бортовой тент.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>
                          <a:latin typeface="Times New Roman"/>
                          <a:ea typeface="Times New Roman"/>
                        </a:rPr>
                        <a:t>MAN TGA</a:t>
                      </a:r>
                      <a:r>
                        <a:rPr lang="ru-RU" sz="1050">
                          <a:latin typeface="Times New Roman"/>
                          <a:ea typeface="Times New Roman"/>
                        </a:rPr>
                        <a:t> 26.400/19.400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на 1 км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</a:rPr>
                        <a:t>сум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6 667,9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13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</a:rPr>
                        <a:t>10.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Тяжеловоз.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>
                          <a:latin typeface="Times New Roman"/>
                          <a:ea typeface="Times New Roman"/>
                        </a:rPr>
                        <a:t>MAN TGA</a:t>
                      </a:r>
                      <a:r>
                        <a:rPr lang="ru-RU" sz="1050">
                          <a:latin typeface="Times New Roman"/>
                          <a:ea typeface="Times New Roman"/>
                        </a:rPr>
                        <a:t> 26.400/19.400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на 1 км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</a:rPr>
                        <a:t>сум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7 302,5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13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</a:rPr>
                        <a:t>11.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Изотермический фургон.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>
                          <a:latin typeface="Times New Roman"/>
                          <a:ea typeface="Times New Roman"/>
                        </a:rPr>
                        <a:t>MAN TGA</a:t>
                      </a:r>
                      <a:r>
                        <a:rPr lang="ru-RU" sz="1050">
                          <a:latin typeface="Times New Roman"/>
                          <a:ea typeface="Times New Roman"/>
                        </a:rPr>
                        <a:t> 26.400/19.400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на 1 км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</a:rPr>
                        <a:t>сум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5 808,3</a:t>
                      </a:r>
                      <a:endParaRPr lang="ru-RU" sz="16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4414" y="283469"/>
            <a:ext cx="6143668" cy="430887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200" dirty="0">
                <a:ln w="18415" cmpd="sng">
                  <a:noFill/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anose="02020603050405020304" pitchFamily="18" charset="0"/>
              </a:rPr>
              <a:t>Схема контейнерной площадки «Е»</a:t>
            </a:r>
          </a:p>
        </p:txBody>
      </p:sp>
      <p:pic>
        <p:nvPicPr>
          <p:cNvPr id="24579" name="Рисунок 2" descr="Центр логистики(станции 21.02.12).jpg"/>
          <p:cNvPicPr>
            <a:picLocks noChangeAspect="1"/>
          </p:cNvPicPr>
          <p:nvPr/>
        </p:nvPicPr>
        <p:blipFill rotWithShape="1">
          <a:blip r:embed="rId2" cstate="print">
            <a:extLst/>
          </a:blip>
          <a:srcRect b="39221"/>
          <a:stretch/>
        </p:blipFill>
        <p:spPr bwMode="auto">
          <a:xfrm>
            <a:off x="131763" y="1428751"/>
            <a:ext cx="8839200" cy="269198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5" name="Picture 6" descr="D:\Total\Презентация\logo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8429644" y="1"/>
            <a:ext cx="714356" cy="7143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3015" name="Прямоугольник 6"/>
          <p:cNvSpPr>
            <a:spLocks noChangeArrowheads="1"/>
          </p:cNvSpPr>
          <p:nvPr/>
        </p:nvSpPr>
        <p:spPr bwMode="auto">
          <a:xfrm>
            <a:off x="142875" y="4214813"/>
            <a:ext cx="8786813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1" hangingPunct="1"/>
            <a:r>
              <a:rPr lang="ru-RU" altLang="ru-RU" sz="1800">
                <a:solidFill>
                  <a:srgbClr val="002060"/>
                </a:solidFill>
                <a:cs typeface="Times New Roman" pitchFamily="18" charset="0"/>
              </a:rPr>
              <a:t>	Контейнерная площадка «Е», с занимаемой площадью - 7,2 Га. </a:t>
            </a:r>
          </a:p>
          <a:p>
            <a:pPr algn="just" eaLnBrk="1" hangingPunct="1"/>
            <a:r>
              <a:rPr lang="ru-RU" altLang="ru-RU" sz="1800">
                <a:solidFill>
                  <a:srgbClr val="002060"/>
                </a:solidFill>
                <a:cs typeface="Times New Roman" pitchFamily="18" charset="0"/>
              </a:rPr>
              <a:t>Важным преимуществом, которой является сокращение расстояния между станцией Аблык в три раза, что позволяет более эффективно использовать топливо и время подачи - уборки вагонов, оснащен козловым контейнерным краном грузоподъемностью 41 тн.  </a:t>
            </a:r>
            <a:endParaRPr lang="ru-RU" altLang="ru-RU" sz="1800"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42910" y="357166"/>
            <a:ext cx="7715304" cy="1538883"/>
          </a:xfrm>
          <a:prstGeom prst="rect">
            <a:avLst/>
          </a:prstGeom>
          <a:noFill/>
          <a:ln w="28575" cmpd="thinThick">
            <a:noFill/>
            <a:miter lim="800000"/>
            <a:headEnd/>
            <a:tailEnd/>
          </a:ln>
          <a:effectLst/>
        </p:spPr>
        <p:txBody>
          <a:bodyPr lIns="72000">
            <a:spAutoFit/>
          </a:bodyPr>
          <a:lstStyle/>
          <a:p>
            <a:pPr algn="just" eaLnBrk="1" hangingPunct="1">
              <a:defRPr/>
            </a:pP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ru-RU" sz="2000" dirty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Уставной фонд общества составляет </a:t>
            </a:r>
            <a:r>
              <a:rPr lang="ru-RU" sz="2000" dirty="0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6 519 015 000 </a:t>
            </a:r>
            <a:r>
              <a:rPr lang="ru-RU" sz="2000" dirty="0" err="1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сум</a:t>
            </a:r>
            <a:r>
              <a:rPr lang="ru-RU" sz="2000" dirty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, разделенный на </a:t>
            </a:r>
            <a:r>
              <a:rPr lang="ru-RU" sz="2000" dirty="0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1 303 803 </a:t>
            </a:r>
            <a:r>
              <a:rPr lang="ru-RU" sz="2000" dirty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штук акций, номиналом каждой акции по 5 000 </a:t>
            </a:r>
            <a:r>
              <a:rPr lang="ru-RU" sz="2000" dirty="0" err="1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сум</a:t>
            </a:r>
            <a:r>
              <a:rPr lang="ru-RU" sz="2000" dirty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. </a:t>
            </a:r>
          </a:p>
          <a:p>
            <a:pPr algn="ctr" eaLnBrk="1" hangingPunct="1">
              <a:defRPr/>
            </a:pPr>
            <a:endParaRPr lang="en-US" sz="1400" dirty="0">
              <a:solidFill>
                <a:srgbClr val="002060"/>
              </a:solidFill>
              <a:latin typeface="Calibri" pitchFamily="34" charset="0"/>
              <a:cs typeface="Arial" pitchFamily="34" charset="0"/>
            </a:endParaRPr>
          </a:p>
          <a:p>
            <a:pPr algn="ctr" eaLnBrk="1" hangingPunct="1">
              <a:defRPr/>
            </a:pPr>
            <a:r>
              <a:rPr lang="ru-RU" sz="2000" dirty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Распределение акций Общества:</a:t>
            </a:r>
          </a:p>
        </p:txBody>
      </p:sp>
      <p:pic>
        <p:nvPicPr>
          <p:cNvPr id="3" name="Picture 6" descr="D:\Total\Презентация\logo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8429644" y="1"/>
            <a:ext cx="714356" cy="7143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19509" name="Group 53"/>
          <p:cNvGraphicFramePr>
            <a:graphicFrameLocks noGrp="1"/>
          </p:cNvGraphicFramePr>
          <p:nvPr/>
        </p:nvGraphicFramePr>
        <p:xfrm>
          <a:off x="785813" y="2643188"/>
          <a:ext cx="7500937" cy="1410970"/>
        </p:xfrm>
        <a:graphic>
          <a:graphicData uri="http://schemas.openxmlformats.org/drawingml/2006/table">
            <a:tbl>
              <a:tblPr/>
              <a:tblGrid>
                <a:gridCol w="638175"/>
                <a:gridCol w="3411537"/>
                <a:gridCol w="1714500"/>
                <a:gridCol w="1736725"/>
              </a:tblGrid>
              <a:tr h="97472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№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Наименование учредителей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Кол-во распределение акций (штук)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Доля уставного фонда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543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i="0" kern="1200" cap="non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Агентство по управлению Государственными активами</a:t>
                      </a:r>
                      <a:endParaRPr lang="ru-RU" sz="1400" b="0" i="0" kern="1200" cap="non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1 303 803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100%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4414" y="283469"/>
            <a:ext cx="6143668" cy="430887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200" dirty="0">
                <a:ln w="18415" cmpd="sng">
                  <a:noFill/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Контейнерная площадка «Е»</a:t>
            </a:r>
          </a:p>
        </p:txBody>
      </p:sp>
      <p:pic>
        <p:nvPicPr>
          <p:cNvPr id="5" name="Picture 6" descr="D:\Total\Презентация\logo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8429644" y="1"/>
            <a:ext cx="714356" cy="7143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5845" name="Рисунок 6" descr="Изображение 22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857250"/>
            <a:ext cx="4249738" cy="2833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35846" name="Рисунок 7" descr="Изображение 22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714750"/>
            <a:ext cx="4249738" cy="2833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323528" y="1980241"/>
            <a:ext cx="4561858" cy="34213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Содержимое 2"/>
          <p:cNvSpPr>
            <a:spLocks noGrp="1"/>
          </p:cNvSpPr>
          <p:nvPr>
            <p:ph sz="quarter" idx="13"/>
          </p:nvPr>
        </p:nvSpPr>
        <p:spPr>
          <a:xfrm>
            <a:off x="323850" y="333375"/>
            <a:ext cx="8424863" cy="2076450"/>
          </a:xfrm>
        </p:spPr>
        <p:txBody>
          <a:bodyPr/>
          <a:lstStyle/>
          <a:p>
            <a:pPr marL="44450" indent="584200" algn="ctr" eaLnBrk="1" hangingPunct="1">
              <a:buFont typeface="Georgia" pitchFamily="18" charset="0"/>
              <a:buNone/>
            </a:pPr>
            <a:r>
              <a:rPr lang="ru-RU" altLang="ru-RU" sz="1800" smtClean="0"/>
              <a:t>Стратегическими задачами АО «Центра логистики Ангрен» на ближайший год являются:</a:t>
            </a:r>
          </a:p>
          <a:p>
            <a:pPr marL="44450" indent="584200" eaLnBrk="1" hangingPunct="1">
              <a:buFont typeface="Georgia" pitchFamily="18" charset="0"/>
              <a:buNone/>
            </a:pPr>
            <a:r>
              <a:rPr lang="ru-RU" altLang="ru-RU" sz="1800" i="1" smtClean="0"/>
              <a:t>- Значительное расширение доли предприятия на рынке перевозок республики во внутригосударственном направлении;</a:t>
            </a:r>
            <a:endParaRPr lang="ru-RU" altLang="ru-RU" sz="1800" smtClean="0"/>
          </a:p>
          <a:p>
            <a:pPr marL="44450" indent="584200" eaLnBrk="1" hangingPunct="1">
              <a:buFont typeface="Georgia" pitchFamily="18" charset="0"/>
              <a:buNone/>
            </a:pPr>
            <a:r>
              <a:rPr lang="ru-RU" altLang="ru-RU" sz="1800" i="1" smtClean="0"/>
              <a:t>- Обеспечение безубыточной работы при перевозке грузов в местном сообщении.</a:t>
            </a:r>
            <a:endParaRPr lang="ru-RU" altLang="ru-RU" sz="1800" smtClean="0"/>
          </a:p>
        </p:txBody>
      </p:sp>
      <p:pic>
        <p:nvPicPr>
          <p:cNvPr id="5" name="Picture 5" descr="C:\Documents and Settings\user\Рабочий стол\jpeg\Безимени-7 копия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4687" t="14964" r="2343" b="7259"/>
          <a:stretch>
            <a:fillRect/>
          </a:stretch>
        </p:blipFill>
        <p:spPr bwMode="auto">
          <a:xfrm>
            <a:off x="1619672" y="2409417"/>
            <a:ext cx="6131015" cy="3864766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softEdge rad="112500"/>
          </a:effectLst>
        </p:spPr>
      </p:pic>
      <p:sp>
        <p:nvSpPr>
          <p:cNvPr id="6" name="Прямоугольная выноска 5"/>
          <p:cNvSpPr/>
          <p:nvPr/>
        </p:nvSpPr>
        <p:spPr bwMode="auto">
          <a:xfrm>
            <a:off x="5535278" y="3955323"/>
            <a:ext cx="1412986" cy="309181"/>
          </a:xfrm>
          <a:prstGeom prst="wedgeRectCallout">
            <a:avLst>
              <a:gd name="adj1" fmla="val 462"/>
              <a:gd name="adj2" fmla="val 196731"/>
            </a:avLst>
          </a:prstGeom>
          <a:ln/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20000" dir="5400000" rotWithShape="0">
              <a:srgbClr val="000000">
                <a:alpha val="42000"/>
              </a:srgbClr>
            </a:outerShdw>
            <a:reflection blurRad="6350" stA="52000" endA="300" endPos="35000" dir="5400000" sy="-100000" algn="bl" rotWithShape="0"/>
          </a:effectLst>
          <a:scene3d>
            <a:camera prst="perspectiveHeroicExtremeLeftFacing" fov="3600000">
              <a:rot lat="445281" lon="1465868" rev="21291459"/>
            </a:camera>
            <a:lightRig rig="balanced" dir="t">
              <a:rot lat="0" lon="0" rev="0"/>
            </a:lightRig>
          </a:scene3d>
          <a:sp3d>
            <a:bevelT w="47625" h="69850" prst="slope"/>
            <a:contourClr>
              <a:schemeClr val="lt1"/>
            </a:contourClr>
          </a:sp3d>
        </p:spPr>
        <p:style>
          <a:lnRef idx="0">
            <a:schemeClr val="accent3"/>
          </a:lnRef>
          <a:fillRef idx="1002">
            <a:schemeClr val="dk1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ru-RU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reflection blurRad="12700" stA="50000" endPos="50000" dist="5000" dir="5400000" sy="-100000" rotWithShape="0"/>
                </a:effectLst>
                <a:latin typeface="+mj-lt"/>
              </a:rPr>
              <a:t>Ангрен</a:t>
            </a:r>
          </a:p>
        </p:txBody>
      </p:sp>
      <p:sp>
        <p:nvSpPr>
          <p:cNvPr id="7" name="4-конечная звезда 6"/>
          <p:cNvSpPr/>
          <p:nvPr/>
        </p:nvSpPr>
        <p:spPr bwMode="auto">
          <a:xfrm>
            <a:off x="6462659" y="4573686"/>
            <a:ext cx="51521" cy="51530"/>
          </a:xfrm>
          <a:prstGeom prst="star4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8" name="4-конечная звезда 7"/>
          <p:cNvSpPr/>
          <p:nvPr/>
        </p:nvSpPr>
        <p:spPr bwMode="auto">
          <a:xfrm>
            <a:off x="6720265" y="4676746"/>
            <a:ext cx="51521" cy="51530"/>
          </a:xfrm>
          <a:prstGeom prst="star4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9" name="4-конечная звезда 8"/>
          <p:cNvSpPr/>
          <p:nvPr/>
        </p:nvSpPr>
        <p:spPr bwMode="auto">
          <a:xfrm>
            <a:off x="6565701" y="4831337"/>
            <a:ext cx="51521" cy="51530"/>
          </a:xfrm>
          <a:prstGeom prst="star4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0" name="TextBox 9"/>
          <p:cNvSpPr txBox="1"/>
          <p:nvPr/>
        </p:nvSpPr>
        <p:spPr bwMode="auto">
          <a:xfrm>
            <a:off x="6659089" y="4920614"/>
            <a:ext cx="1531246" cy="261610"/>
          </a:xfrm>
          <a:prstGeom prst="rect">
            <a:avLst/>
          </a:prstGeom>
          <a:noFill/>
          <a:scene3d>
            <a:camera prst="perspectiveHeroicExtremeLeftFacing">
              <a:rot lat="398249" lon="860819" rev="21268862"/>
            </a:camera>
            <a:lightRig rig="threePt" dir="t"/>
          </a:scene3d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1100" dirty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ФАРҒОНА</a:t>
            </a:r>
            <a:endParaRPr lang="ru-RU" sz="1400" dirty="0"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1" name="4-конечная звезда 10"/>
          <p:cNvSpPr/>
          <p:nvPr/>
        </p:nvSpPr>
        <p:spPr bwMode="auto">
          <a:xfrm>
            <a:off x="6025302" y="4681327"/>
            <a:ext cx="51521" cy="51530"/>
          </a:xfrm>
          <a:prstGeom prst="star4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2" name="4-конечная звезда 11"/>
          <p:cNvSpPr/>
          <p:nvPr/>
        </p:nvSpPr>
        <p:spPr bwMode="auto">
          <a:xfrm>
            <a:off x="5882188" y="4459174"/>
            <a:ext cx="51521" cy="51530"/>
          </a:xfrm>
          <a:prstGeom prst="star4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3" name="4-конечная звезда 12"/>
          <p:cNvSpPr/>
          <p:nvPr/>
        </p:nvSpPr>
        <p:spPr bwMode="auto">
          <a:xfrm flipV="1">
            <a:off x="5481698" y="4959820"/>
            <a:ext cx="32973" cy="32978"/>
          </a:xfrm>
          <a:prstGeom prst="star4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5" name="4-конечная звезда 14"/>
          <p:cNvSpPr/>
          <p:nvPr/>
        </p:nvSpPr>
        <p:spPr bwMode="auto">
          <a:xfrm>
            <a:off x="2856179" y="4058384"/>
            <a:ext cx="51521" cy="51530"/>
          </a:xfrm>
          <a:prstGeom prst="star4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6" name="4-конечная звезда 15"/>
          <p:cNvSpPr/>
          <p:nvPr/>
        </p:nvSpPr>
        <p:spPr bwMode="auto">
          <a:xfrm flipH="1">
            <a:off x="5638321" y="4779807"/>
            <a:ext cx="51521" cy="51530"/>
          </a:xfrm>
          <a:prstGeom prst="star4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7" name="4-конечная звезда 16"/>
          <p:cNvSpPr/>
          <p:nvPr/>
        </p:nvSpPr>
        <p:spPr bwMode="auto">
          <a:xfrm flipH="1">
            <a:off x="5380715" y="5810411"/>
            <a:ext cx="51521" cy="51530"/>
          </a:xfrm>
          <a:prstGeom prst="star4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8" name="TextBox 17"/>
          <p:cNvSpPr txBox="1"/>
          <p:nvPr/>
        </p:nvSpPr>
        <p:spPr bwMode="auto">
          <a:xfrm>
            <a:off x="5174654" y="6016532"/>
            <a:ext cx="1494090" cy="400110"/>
          </a:xfrm>
          <a:prstGeom prst="rect">
            <a:avLst/>
          </a:prstGeom>
          <a:noFill/>
          <a:scene3d>
            <a:camera prst="perspectiveHeroicExtremeLeftFacing">
              <a:rot lat="398249" lon="860819" rev="21268862"/>
            </a:camera>
            <a:lightRig rig="threePt" dir="t"/>
          </a:scene3d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2000" dirty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ТЕРМИЗ</a:t>
            </a:r>
          </a:p>
        </p:txBody>
      </p:sp>
      <p:sp>
        <p:nvSpPr>
          <p:cNvPr id="19" name="4-конечная звезда 18"/>
          <p:cNvSpPr/>
          <p:nvPr/>
        </p:nvSpPr>
        <p:spPr bwMode="auto">
          <a:xfrm flipH="1">
            <a:off x="5277673" y="6222652"/>
            <a:ext cx="51521" cy="51530"/>
          </a:xfrm>
          <a:prstGeom prst="star4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20" name="4-конечная звезда 19"/>
          <p:cNvSpPr/>
          <p:nvPr/>
        </p:nvSpPr>
        <p:spPr bwMode="auto">
          <a:xfrm flipV="1">
            <a:off x="5226152" y="5107540"/>
            <a:ext cx="32973" cy="32978"/>
          </a:xfrm>
          <a:prstGeom prst="star4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21" name="4-конечная звезда 20"/>
          <p:cNvSpPr/>
          <p:nvPr/>
        </p:nvSpPr>
        <p:spPr bwMode="auto">
          <a:xfrm flipV="1">
            <a:off x="4556377" y="4831337"/>
            <a:ext cx="32973" cy="32978"/>
          </a:xfrm>
          <a:prstGeom prst="star4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22" name="4-конечная звезда 21"/>
          <p:cNvSpPr/>
          <p:nvPr/>
        </p:nvSpPr>
        <p:spPr bwMode="auto">
          <a:xfrm flipV="1">
            <a:off x="4298771" y="5210600"/>
            <a:ext cx="32973" cy="32978"/>
          </a:xfrm>
          <a:prstGeom prst="star4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23" name="4-конечная звезда 22"/>
          <p:cNvSpPr/>
          <p:nvPr/>
        </p:nvSpPr>
        <p:spPr bwMode="auto">
          <a:xfrm flipV="1">
            <a:off x="4710940" y="5552760"/>
            <a:ext cx="32973" cy="32978"/>
          </a:xfrm>
          <a:prstGeom prst="star4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24" name="TextBox 23"/>
          <p:cNvSpPr txBox="1"/>
          <p:nvPr/>
        </p:nvSpPr>
        <p:spPr bwMode="auto">
          <a:xfrm>
            <a:off x="3835081" y="5322808"/>
            <a:ext cx="1494090" cy="307777"/>
          </a:xfrm>
          <a:prstGeom prst="rect">
            <a:avLst/>
          </a:prstGeom>
          <a:noFill/>
          <a:scene3d>
            <a:camera prst="perspectiveHeroicExtremeLeftFacing">
              <a:rot lat="398249" lon="860819" rev="21268862"/>
            </a:camera>
            <a:lightRig rig="threePt" dir="t"/>
          </a:scene3d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1400" dirty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ҚАРШИ</a:t>
            </a:r>
            <a:endParaRPr lang="ru-RU" sz="2000" dirty="0"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5" name="4-конечная звезда 24"/>
          <p:cNvSpPr/>
          <p:nvPr/>
        </p:nvSpPr>
        <p:spPr bwMode="auto">
          <a:xfrm flipV="1">
            <a:off x="3165306" y="4522156"/>
            <a:ext cx="32973" cy="32978"/>
          </a:xfrm>
          <a:prstGeom prst="star4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26" name="TextBox 25"/>
          <p:cNvSpPr txBox="1"/>
          <p:nvPr/>
        </p:nvSpPr>
        <p:spPr bwMode="auto">
          <a:xfrm>
            <a:off x="2186405" y="3749202"/>
            <a:ext cx="1494090" cy="288610"/>
          </a:xfrm>
          <a:prstGeom prst="rect">
            <a:avLst/>
          </a:prstGeom>
          <a:noFill/>
          <a:scene3d>
            <a:camera prst="perspectiveHeroicExtremeLeftFacing">
              <a:rot lat="398249" lon="860819" rev="21268862"/>
            </a:camera>
            <a:lightRig rig="threePt" dir="t"/>
          </a:scene3d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2000" dirty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НУКУС</a:t>
            </a:r>
          </a:p>
        </p:txBody>
      </p:sp>
      <p:sp>
        <p:nvSpPr>
          <p:cNvPr id="45110" name="Выгнутая вниз стрелка 40"/>
          <p:cNvSpPr>
            <a:spLocks noChangeArrowheads="1"/>
          </p:cNvSpPr>
          <p:nvPr/>
        </p:nvSpPr>
        <p:spPr bwMode="auto">
          <a:xfrm rot="10800000">
            <a:off x="5483225" y="4522788"/>
            <a:ext cx="619125" cy="103187"/>
          </a:xfrm>
          <a:prstGeom prst="curvedUp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tx1"/>
          </a:solidFill>
          <a:ln w="12700" cap="sq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pPr eaLnBrk="1" hangingPunct="1"/>
            <a:endParaRPr lang="ru-RU" altLang="ru-RU"/>
          </a:p>
        </p:txBody>
      </p:sp>
      <p:sp>
        <p:nvSpPr>
          <p:cNvPr id="45111" name="Выгнутая вниз стрелка 41"/>
          <p:cNvSpPr>
            <a:spLocks noChangeArrowheads="1"/>
          </p:cNvSpPr>
          <p:nvPr/>
        </p:nvSpPr>
        <p:spPr bwMode="auto">
          <a:xfrm flipV="1">
            <a:off x="6049963" y="4419600"/>
            <a:ext cx="722312" cy="206375"/>
          </a:xfrm>
          <a:prstGeom prst="curvedUpArrow">
            <a:avLst>
              <a:gd name="adj1" fmla="val 25019"/>
              <a:gd name="adj2" fmla="val 121106"/>
              <a:gd name="adj3" fmla="val 38060"/>
            </a:avLst>
          </a:prstGeom>
          <a:solidFill>
            <a:schemeClr val="bg1"/>
          </a:solidFill>
          <a:ln w="12700" cap="sq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pPr eaLnBrk="1" hangingPunct="1"/>
            <a:endParaRPr lang="ru-RU" altLang="ru-RU"/>
          </a:p>
        </p:txBody>
      </p:sp>
      <p:sp>
        <p:nvSpPr>
          <p:cNvPr id="45112" name="Выгнутая вниз стрелка 43"/>
          <p:cNvSpPr>
            <a:spLocks noChangeArrowheads="1"/>
          </p:cNvSpPr>
          <p:nvPr/>
        </p:nvSpPr>
        <p:spPr bwMode="auto">
          <a:xfrm flipH="1" flipV="1">
            <a:off x="4041775" y="4367213"/>
            <a:ext cx="2008188" cy="258762"/>
          </a:xfrm>
          <a:prstGeom prst="curvedUpArrow">
            <a:avLst>
              <a:gd name="adj1" fmla="val 24935"/>
              <a:gd name="adj2" fmla="val 120507"/>
              <a:gd name="adj3" fmla="val 38060"/>
            </a:avLst>
          </a:prstGeom>
          <a:solidFill>
            <a:schemeClr val="bg1"/>
          </a:solidFill>
          <a:ln w="12700" cap="sq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pPr eaLnBrk="1" hangingPunct="1"/>
            <a:endParaRPr lang="ru-RU" altLang="ru-RU"/>
          </a:p>
        </p:txBody>
      </p:sp>
      <p:sp>
        <p:nvSpPr>
          <p:cNvPr id="45113" name="Выгнутая вниз стрелка 44"/>
          <p:cNvSpPr>
            <a:spLocks noChangeArrowheads="1"/>
          </p:cNvSpPr>
          <p:nvPr/>
        </p:nvSpPr>
        <p:spPr bwMode="auto">
          <a:xfrm flipH="1" flipV="1">
            <a:off x="2908300" y="4367213"/>
            <a:ext cx="3194050" cy="309562"/>
          </a:xfrm>
          <a:prstGeom prst="curvedUpArrow">
            <a:avLst>
              <a:gd name="adj1" fmla="val 37594"/>
              <a:gd name="adj2" fmla="val 120902"/>
              <a:gd name="adj3" fmla="val 33708"/>
            </a:avLst>
          </a:prstGeom>
          <a:solidFill>
            <a:schemeClr val="bg1"/>
          </a:solidFill>
          <a:ln w="12700" cap="sq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pPr eaLnBrk="1" hangingPunct="1"/>
            <a:endParaRPr lang="ru-RU" altLang="ru-RU"/>
          </a:p>
        </p:txBody>
      </p:sp>
      <p:sp>
        <p:nvSpPr>
          <p:cNvPr id="45114" name="Выгнутая вниз стрелка 45"/>
          <p:cNvSpPr>
            <a:spLocks noChangeArrowheads="1"/>
          </p:cNvSpPr>
          <p:nvPr/>
        </p:nvSpPr>
        <p:spPr bwMode="auto">
          <a:xfrm flipV="1">
            <a:off x="6049963" y="4573588"/>
            <a:ext cx="722312" cy="103187"/>
          </a:xfrm>
          <a:prstGeom prst="curvedUpArrow">
            <a:avLst>
              <a:gd name="adj1" fmla="val 25019"/>
              <a:gd name="adj2" fmla="val 121139"/>
              <a:gd name="adj3" fmla="val 38060"/>
            </a:avLst>
          </a:prstGeom>
          <a:solidFill>
            <a:schemeClr val="bg1"/>
          </a:solidFill>
          <a:ln w="12700" cap="sq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pPr eaLnBrk="1" hangingPunct="1"/>
            <a:endParaRPr lang="ru-RU" altLang="ru-RU"/>
          </a:p>
        </p:txBody>
      </p:sp>
      <p:sp>
        <p:nvSpPr>
          <p:cNvPr id="45115" name="Выгнутая вниз стрелка 49"/>
          <p:cNvSpPr>
            <a:spLocks noChangeArrowheads="1"/>
          </p:cNvSpPr>
          <p:nvPr/>
        </p:nvSpPr>
        <p:spPr bwMode="auto">
          <a:xfrm rot="1507858" flipV="1">
            <a:off x="6051550" y="4613275"/>
            <a:ext cx="979488" cy="212725"/>
          </a:xfrm>
          <a:prstGeom prst="curvedUpArrow">
            <a:avLst>
              <a:gd name="adj1" fmla="val 24962"/>
              <a:gd name="adj2" fmla="val 165910"/>
              <a:gd name="adj3" fmla="val 38060"/>
            </a:avLst>
          </a:prstGeom>
          <a:solidFill>
            <a:schemeClr val="bg1"/>
          </a:solidFill>
          <a:ln w="12700" cap="sq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pPr eaLnBrk="1" hangingPunct="1"/>
            <a:endParaRPr lang="ru-RU" altLang="ru-RU"/>
          </a:p>
        </p:txBody>
      </p:sp>
      <p:sp>
        <p:nvSpPr>
          <p:cNvPr id="45116" name="Выгнутая вниз стрелка 50"/>
          <p:cNvSpPr>
            <a:spLocks noChangeArrowheads="1"/>
          </p:cNvSpPr>
          <p:nvPr/>
        </p:nvSpPr>
        <p:spPr bwMode="auto">
          <a:xfrm rot="-3333164" flipH="1" flipV="1">
            <a:off x="4464844" y="5107781"/>
            <a:ext cx="1874838" cy="390525"/>
          </a:xfrm>
          <a:prstGeom prst="curvedUpArrow">
            <a:avLst>
              <a:gd name="adj1" fmla="val 25026"/>
              <a:gd name="adj2" fmla="val 121221"/>
              <a:gd name="adj3" fmla="val 38060"/>
            </a:avLst>
          </a:prstGeom>
          <a:solidFill>
            <a:schemeClr val="bg1"/>
          </a:solidFill>
          <a:ln w="12700" cap="sq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pPr eaLnBrk="1" hangingPunct="1"/>
            <a:endParaRPr lang="ru-RU" altLang="ru-RU"/>
          </a:p>
        </p:txBody>
      </p:sp>
      <p:sp>
        <p:nvSpPr>
          <p:cNvPr id="45117" name="Выгнутая вниз стрелка 53"/>
          <p:cNvSpPr>
            <a:spLocks noChangeArrowheads="1"/>
          </p:cNvSpPr>
          <p:nvPr/>
        </p:nvSpPr>
        <p:spPr bwMode="auto">
          <a:xfrm rot="-829772" flipH="1" flipV="1">
            <a:off x="4200525" y="4530725"/>
            <a:ext cx="1839913" cy="309563"/>
          </a:xfrm>
          <a:prstGeom prst="curvedUpArrow">
            <a:avLst>
              <a:gd name="adj1" fmla="val 37670"/>
              <a:gd name="adj2" fmla="val 120935"/>
              <a:gd name="adj3" fmla="val 33708"/>
            </a:avLst>
          </a:prstGeom>
          <a:solidFill>
            <a:schemeClr val="bg1"/>
          </a:solidFill>
          <a:ln w="12700" cap="sq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pPr eaLnBrk="1" hangingPunct="1"/>
            <a:endParaRPr lang="ru-RU" altLang="ru-RU"/>
          </a:p>
        </p:txBody>
      </p:sp>
      <p:sp>
        <p:nvSpPr>
          <p:cNvPr id="45118" name="Выгнутая вниз стрелка 54"/>
          <p:cNvSpPr>
            <a:spLocks noChangeArrowheads="1"/>
          </p:cNvSpPr>
          <p:nvPr/>
        </p:nvSpPr>
        <p:spPr bwMode="auto">
          <a:xfrm rot="-1147721" flipH="1" flipV="1">
            <a:off x="3981450" y="4695825"/>
            <a:ext cx="2141538" cy="307975"/>
          </a:xfrm>
          <a:prstGeom prst="curvedUpArrow">
            <a:avLst>
              <a:gd name="adj1" fmla="val 37826"/>
              <a:gd name="adj2" fmla="val 121527"/>
              <a:gd name="adj3" fmla="val 33708"/>
            </a:avLst>
          </a:prstGeom>
          <a:solidFill>
            <a:schemeClr val="bg1"/>
          </a:solidFill>
          <a:ln w="12700" cap="sq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pPr eaLnBrk="1" hangingPunct="1"/>
            <a:endParaRPr lang="ru-RU" altLang="ru-RU"/>
          </a:p>
        </p:txBody>
      </p:sp>
      <p:sp>
        <p:nvSpPr>
          <p:cNvPr id="45119" name="Выгнутая вниз стрелка 55"/>
          <p:cNvSpPr>
            <a:spLocks noChangeArrowheads="1"/>
          </p:cNvSpPr>
          <p:nvPr/>
        </p:nvSpPr>
        <p:spPr bwMode="auto">
          <a:xfrm rot="-524974" flipH="1" flipV="1">
            <a:off x="3565525" y="4506913"/>
            <a:ext cx="2497138" cy="342900"/>
          </a:xfrm>
          <a:prstGeom prst="curvedUpArrow">
            <a:avLst>
              <a:gd name="adj1" fmla="val 37592"/>
              <a:gd name="adj2" fmla="val 120665"/>
              <a:gd name="adj3" fmla="val 33708"/>
            </a:avLst>
          </a:prstGeom>
          <a:solidFill>
            <a:schemeClr val="bg1"/>
          </a:solidFill>
          <a:ln w="12700" cap="sq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pPr eaLnBrk="1" hangingPunct="1"/>
            <a:endParaRPr lang="ru-RU" altLang="ru-RU"/>
          </a:p>
        </p:txBody>
      </p:sp>
      <p:sp>
        <p:nvSpPr>
          <p:cNvPr id="45120" name="Выгнутая вниз стрелка 56"/>
          <p:cNvSpPr>
            <a:spLocks noChangeArrowheads="1"/>
          </p:cNvSpPr>
          <p:nvPr/>
        </p:nvSpPr>
        <p:spPr bwMode="auto">
          <a:xfrm rot="972084" flipH="1" flipV="1">
            <a:off x="2589213" y="3741738"/>
            <a:ext cx="3616325" cy="390525"/>
          </a:xfrm>
          <a:prstGeom prst="curvedUpArrow">
            <a:avLst>
              <a:gd name="adj1" fmla="val 37684"/>
              <a:gd name="adj2" fmla="val 121197"/>
              <a:gd name="adj3" fmla="val 33708"/>
            </a:avLst>
          </a:prstGeom>
          <a:solidFill>
            <a:schemeClr val="bg1"/>
          </a:solidFill>
          <a:ln w="12700" cap="sq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pPr eaLnBrk="1" hangingPunct="1"/>
            <a:endParaRPr lang="ru-RU" altLang="ru-RU"/>
          </a:p>
        </p:txBody>
      </p:sp>
      <p:sp>
        <p:nvSpPr>
          <p:cNvPr id="38" name="TextBox 37"/>
          <p:cNvSpPr txBox="1"/>
          <p:nvPr/>
        </p:nvSpPr>
        <p:spPr bwMode="auto">
          <a:xfrm>
            <a:off x="5741363" y="4697317"/>
            <a:ext cx="1339550" cy="307777"/>
          </a:xfrm>
          <a:prstGeom prst="rect">
            <a:avLst/>
          </a:prstGeom>
          <a:noFill/>
          <a:scene3d>
            <a:camera prst="perspectiveHeroicExtremeLeftFacing">
              <a:rot lat="398249" lon="860819" rev="21268862"/>
            </a:camera>
            <a:lightRig rig="threePt" dir="t"/>
          </a:scene3d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1400" dirty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ҚЎҚОН</a:t>
            </a:r>
            <a:endParaRPr lang="ru-RU" sz="2000" dirty="0"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9" name="TextBox 38"/>
          <p:cNvSpPr txBox="1"/>
          <p:nvPr/>
        </p:nvSpPr>
        <p:spPr bwMode="auto">
          <a:xfrm>
            <a:off x="4917025" y="4189144"/>
            <a:ext cx="1494100" cy="400110"/>
          </a:xfrm>
          <a:prstGeom prst="rect">
            <a:avLst/>
          </a:prstGeom>
          <a:noFill/>
          <a:scene3d>
            <a:camera prst="perspectiveHeroicExtremeLeftFacing">
              <a:rot lat="398249" lon="860819" rev="21268862"/>
            </a:camera>
            <a:lightRig rig="threePt" dir="t"/>
          </a:scene3d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2000" dirty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ТОШКЕНТ</a:t>
            </a:r>
          </a:p>
        </p:txBody>
      </p:sp>
      <p:sp>
        <p:nvSpPr>
          <p:cNvPr id="40" name="TextBox 39"/>
          <p:cNvSpPr txBox="1"/>
          <p:nvPr/>
        </p:nvSpPr>
        <p:spPr bwMode="auto">
          <a:xfrm>
            <a:off x="6308096" y="4367565"/>
            <a:ext cx="1636176" cy="338554"/>
          </a:xfrm>
          <a:prstGeom prst="rect">
            <a:avLst/>
          </a:prstGeom>
          <a:noFill/>
          <a:scene3d>
            <a:camera prst="perspectiveHeroicExtremeLeftFacing">
              <a:rot lat="398249" lon="860819" rev="21268862"/>
            </a:camera>
            <a:lightRig rig="threePt" dir="t"/>
          </a:scene3d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1600" dirty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НАМАНГАН</a:t>
            </a:r>
          </a:p>
        </p:txBody>
      </p:sp>
      <p:sp>
        <p:nvSpPr>
          <p:cNvPr id="41" name="TextBox 40"/>
          <p:cNvSpPr txBox="1"/>
          <p:nvPr/>
        </p:nvSpPr>
        <p:spPr bwMode="auto">
          <a:xfrm>
            <a:off x="6514180" y="4573686"/>
            <a:ext cx="1506292" cy="400110"/>
          </a:xfrm>
          <a:prstGeom prst="rect">
            <a:avLst/>
          </a:prstGeom>
          <a:noFill/>
          <a:scene3d>
            <a:camera prst="perspectiveHeroicExtremeLeftFacing">
              <a:rot lat="398249" lon="860819" rev="21268862"/>
            </a:camera>
            <a:lightRig rig="threePt" dir="t"/>
          </a:scene3d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2000" dirty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АНДИЖОН</a:t>
            </a:r>
          </a:p>
        </p:txBody>
      </p:sp>
      <p:sp>
        <p:nvSpPr>
          <p:cNvPr id="42" name="TextBox 41"/>
          <p:cNvSpPr txBox="1"/>
          <p:nvPr/>
        </p:nvSpPr>
        <p:spPr bwMode="auto">
          <a:xfrm>
            <a:off x="4504856" y="4395265"/>
            <a:ext cx="1648676" cy="307777"/>
          </a:xfrm>
          <a:prstGeom prst="rect">
            <a:avLst/>
          </a:prstGeom>
          <a:noFill/>
          <a:scene3d>
            <a:camera prst="perspectiveHeroicExtremeLeftFacing">
              <a:rot lat="398249" lon="860819" rev="21268862"/>
            </a:camera>
            <a:lightRig rig="threePt" dir="t"/>
          </a:scene3d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1400" b="1" dirty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ГУЛИСТОН</a:t>
            </a:r>
            <a:endParaRPr lang="ru-RU" sz="2000" b="1" dirty="0"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3" name="TextBox 42"/>
          <p:cNvSpPr txBox="1"/>
          <p:nvPr/>
        </p:nvSpPr>
        <p:spPr bwMode="auto">
          <a:xfrm>
            <a:off x="3680541" y="4549855"/>
            <a:ext cx="1494090" cy="307777"/>
          </a:xfrm>
          <a:prstGeom prst="rect">
            <a:avLst/>
          </a:prstGeom>
          <a:noFill/>
          <a:scene3d>
            <a:camera prst="perspectiveHeroicExtremeLeftFacing">
              <a:rot lat="398249" lon="860819" rev="21268862"/>
            </a:camera>
            <a:lightRig rig="threePt" dir="t"/>
          </a:scene3d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1400" b="1" dirty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НАВОИЙ</a:t>
            </a:r>
            <a:endParaRPr lang="ru-RU" sz="2000" b="1" dirty="0"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4" name="TextBox 43"/>
          <p:cNvSpPr txBox="1"/>
          <p:nvPr/>
        </p:nvSpPr>
        <p:spPr bwMode="auto">
          <a:xfrm>
            <a:off x="4504856" y="4625216"/>
            <a:ext cx="1494090" cy="307777"/>
          </a:xfrm>
          <a:prstGeom prst="rect">
            <a:avLst/>
          </a:prstGeom>
          <a:noFill/>
          <a:scene3d>
            <a:camera prst="perspectiveHeroicExtremeLeftFacing">
              <a:rot lat="398249" lon="860819" rev="21268862"/>
            </a:camera>
            <a:lightRig rig="threePt" dir="t"/>
          </a:scene3d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1400" b="1" dirty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ЖИЗЗАХ</a:t>
            </a:r>
            <a:endParaRPr lang="ru-RU" sz="2000" b="1" dirty="0"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5" name="TextBox 44"/>
          <p:cNvSpPr txBox="1"/>
          <p:nvPr/>
        </p:nvSpPr>
        <p:spPr bwMode="auto">
          <a:xfrm>
            <a:off x="3132560" y="4920036"/>
            <a:ext cx="1097756" cy="338554"/>
          </a:xfrm>
          <a:prstGeom prst="rect">
            <a:avLst/>
          </a:prstGeom>
          <a:noFill/>
          <a:scene3d>
            <a:camera prst="perspectiveHeroicExtremeLeftFacing">
              <a:rot lat="398249" lon="860819" rev="21268862"/>
            </a:camera>
            <a:lightRig rig="threePt" dir="t"/>
          </a:scene3d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1600" b="1" dirty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БУХОРО</a:t>
            </a:r>
            <a:endParaRPr lang="ru-RU" sz="2000" b="1" dirty="0"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6" name="TextBox 45"/>
          <p:cNvSpPr txBox="1"/>
          <p:nvPr/>
        </p:nvSpPr>
        <p:spPr bwMode="auto">
          <a:xfrm>
            <a:off x="2547076" y="4240674"/>
            <a:ext cx="1494090" cy="288610"/>
          </a:xfrm>
          <a:prstGeom prst="rect">
            <a:avLst/>
          </a:prstGeom>
          <a:noFill/>
          <a:scene3d>
            <a:camera prst="perspectiveHeroicExtremeLeftFacing">
              <a:rot lat="398249" lon="860819" rev="21268862"/>
            </a:camera>
            <a:lightRig rig="threePt" dir="t"/>
          </a:scene3d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2000" dirty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ХИВА</a:t>
            </a:r>
          </a:p>
        </p:txBody>
      </p:sp>
      <p:sp>
        <p:nvSpPr>
          <p:cNvPr id="47" name="TextBox 46"/>
          <p:cNvSpPr txBox="1"/>
          <p:nvPr/>
        </p:nvSpPr>
        <p:spPr bwMode="auto">
          <a:xfrm>
            <a:off x="3732039" y="4779807"/>
            <a:ext cx="1648676" cy="338554"/>
          </a:xfrm>
          <a:prstGeom prst="rect">
            <a:avLst/>
          </a:prstGeom>
          <a:noFill/>
          <a:scene3d>
            <a:camera prst="perspectiveHeroicExtremeLeftFacing">
              <a:rot lat="398249" lon="860819" rev="21268862"/>
            </a:camera>
            <a:lightRig rig="threePt" dir="t"/>
          </a:scene3d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1600" b="1" dirty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САМАРҚАНД</a:t>
            </a:r>
            <a:endParaRPr lang="ru-RU" sz="2000" b="1" dirty="0"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48" name="Picture 6" descr="D:\Total\Презентация\logo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8429644" y="1"/>
            <a:ext cx="714356" cy="7143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Рисунок 5" descr="Изображение 22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1" y="764704"/>
            <a:ext cx="3024337" cy="2016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39" name="Рисунок 7" descr="Изображение 22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188640"/>
            <a:ext cx="2952328" cy="1968219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40" name="Рисунок 8" descr="Изображение 36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724128" y="1052736"/>
            <a:ext cx="3024336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31749" name="Содержимое 2"/>
          <p:cNvSpPr>
            <a:spLocks noGrp="1"/>
          </p:cNvSpPr>
          <p:nvPr>
            <p:ph sz="quarter" idx="13"/>
          </p:nvPr>
        </p:nvSpPr>
        <p:spPr>
          <a:xfrm>
            <a:off x="323850" y="3068638"/>
            <a:ext cx="8424863" cy="3240087"/>
          </a:xfrm>
        </p:spPr>
        <p:txBody>
          <a:bodyPr/>
          <a:lstStyle/>
          <a:p>
            <a:pPr marL="44450" indent="584200" eaLnBrk="1" hangingPunct="1">
              <a:buFont typeface="Georgia" pitchFamily="18" charset="0"/>
              <a:buNone/>
              <a:defRPr/>
            </a:pPr>
            <a:r>
              <a:rPr lang="ru-RU" sz="1600" i="1" dirty="0" smtClean="0"/>
              <a:t>- </a:t>
            </a:r>
            <a:r>
              <a:rPr lang="ru-RU" sz="1600" i="1" dirty="0" smtClean="0">
                <a:solidFill>
                  <a:schemeClr val="bg2">
                    <a:lumMod val="25000"/>
                  </a:schemeClr>
                </a:solidFill>
              </a:rPr>
              <a:t>Совершенствование тарифов на автомобильные грузоперевозки, а также расчетных цен на услуги и работы сменных хозяйств центра;</a:t>
            </a:r>
            <a:endParaRPr lang="ru-RU" sz="1600" dirty="0" smtClean="0">
              <a:solidFill>
                <a:schemeClr val="bg2">
                  <a:lumMod val="25000"/>
                </a:schemeClr>
              </a:solidFill>
            </a:endParaRPr>
          </a:p>
          <a:p>
            <a:pPr marL="44450" indent="584200" eaLnBrk="1" hangingPunct="1">
              <a:buFont typeface="Georgia" pitchFamily="18" charset="0"/>
              <a:buNone/>
              <a:defRPr/>
            </a:pPr>
            <a:r>
              <a:rPr lang="ru-RU" sz="1600" i="1" dirty="0" smtClean="0">
                <a:solidFill>
                  <a:schemeClr val="bg2">
                    <a:lumMod val="25000"/>
                  </a:schemeClr>
                </a:solidFill>
              </a:rPr>
              <a:t>- Значительное расширение круга и масштабов, оказываемых услуг, диверсификация сфер деятельности подразделений предприятия;</a:t>
            </a:r>
            <a:endParaRPr lang="ru-RU" sz="1600" dirty="0" smtClean="0">
              <a:solidFill>
                <a:schemeClr val="bg2">
                  <a:lumMod val="25000"/>
                </a:schemeClr>
              </a:solidFill>
            </a:endParaRPr>
          </a:p>
          <a:p>
            <a:pPr marL="44450" indent="584200" eaLnBrk="1" hangingPunct="1">
              <a:buFont typeface="Georgia" pitchFamily="18" charset="0"/>
              <a:buNone/>
              <a:defRPr/>
            </a:pPr>
            <a:r>
              <a:rPr lang="ru-RU" sz="1600" i="1" dirty="0" smtClean="0">
                <a:solidFill>
                  <a:schemeClr val="bg2">
                    <a:lumMod val="25000"/>
                  </a:schemeClr>
                </a:solidFill>
              </a:rPr>
              <a:t>- Повышение конкурентоспособности предприятия на рынке грузоперевозок за счет усиления его материально-технической базы, улучшения качества и культуры обслуживания клиентов;</a:t>
            </a:r>
            <a:endParaRPr lang="ru-RU" sz="1600" dirty="0" smtClean="0">
              <a:solidFill>
                <a:schemeClr val="bg2">
                  <a:lumMod val="25000"/>
                </a:schemeClr>
              </a:solidFill>
            </a:endParaRPr>
          </a:p>
          <a:p>
            <a:pPr marL="44450" indent="584200" eaLnBrk="1" hangingPunct="1">
              <a:buFont typeface="Georgia" pitchFamily="18" charset="0"/>
              <a:buNone/>
              <a:defRPr/>
            </a:pPr>
            <a:r>
              <a:rPr lang="ru-RU" sz="1600" i="1" dirty="0" smtClean="0">
                <a:solidFill>
                  <a:schemeClr val="bg2">
                    <a:lumMod val="25000"/>
                  </a:schemeClr>
                </a:solidFill>
              </a:rPr>
              <a:t>- Сокращение эксплуатационных расходов путем рационального использования трудовых, материальных, энергетических и финансовых ресурсов на всех подразделениях предприятия;</a:t>
            </a:r>
            <a:endParaRPr lang="ru-RU" sz="1600" dirty="0" smtClean="0">
              <a:solidFill>
                <a:schemeClr val="bg2">
                  <a:lumMod val="25000"/>
                </a:schemeClr>
              </a:solidFill>
            </a:endParaRPr>
          </a:p>
          <a:p>
            <a:pPr marL="44450" indent="584200" eaLnBrk="1" hangingPunct="1">
              <a:buFont typeface="Georgia" pitchFamily="18" charset="0"/>
              <a:buNone/>
              <a:defRPr/>
            </a:pPr>
            <a:r>
              <a:rPr lang="ru-RU" sz="1600" i="1" dirty="0" smtClean="0">
                <a:solidFill>
                  <a:schemeClr val="bg2">
                    <a:lumMod val="25000"/>
                  </a:schemeClr>
                </a:solidFill>
              </a:rPr>
              <a:t>- Осуществление курса на последовательное внедрение интенсивной технологии и </a:t>
            </a:r>
            <a:r>
              <a:rPr lang="ru-RU" sz="1600" i="1" dirty="0" err="1" smtClean="0">
                <a:solidFill>
                  <a:schemeClr val="bg2">
                    <a:lumMod val="25000"/>
                  </a:schemeClr>
                </a:solidFill>
              </a:rPr>
              <a:t>противозатратных</a:t>
            </a:r>
            <a:r>
              <a:rPr lang="ru-RU" sz="1600" i="1" dirty="0" smtClean="0">
                <a:solidFill>
                  <a:schemeClr val="bg2">
                    <a:lumMod val="25000"/>
                  </a:schemeClr>
                </a:solidFill>
              </a:rPr>
              <a:t> механизмов хозяйствования.</a:t>
            </a:r>
            <a:endParaRPr lang="ru-RU" sz="1600" dirty="0" smtClean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50" name="Picture 6" descr="D:\Total\Презентация\logo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8429644" y="1"/>
            <a:ext cx="714356" cy="7143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74663" y="5084763"/>
            <a:ext cx="8229600" cy="1524000"/>
          </a:xfrm>
        </p:spPr>
        <p:txBody>
          <a:bodyPr/>
          <a:lstStyle/>
          <a:p>
            <a:pPr marL="0" indent="0" algn="ctr" eaLnBrk="1" hangingPunct="1">
              <a:spcBef>
                <a:spcPts val="0"/>
              </a:spcBef>
              <a:buFont typeface="Wingdings 2" pitchFamily="18" charset="2"/>
              <a:buNone/>
              <a:defRPr/>
            </a:pP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</a:rPr>
              <a:t>В дальнейшем планируется расширения зоны обслуживания услуг</a:t>
            </a:r>
          </a:p>
          <a:p>
            <a:pPr marL="0" indent="0" algn="ctr" eaLnBrk="1" hangingPunct="1">
              <a:spcBef>
                <a:spcPts val="0"/>
              </a:spcBef>
              <a:buFont typeface="Wingdings 2" pitchFamily="18" charset="2"/>
              <a:buNone/>
              <a:defRPr/>
            </a:pP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</a:rPr>
              <a:t>АО «Центра логистики Ангрен» в других городах Республики.</a:t>
            </a:r>
          </a:p>
        </p:txBody>
      </p:sp>
      <p:pic>
        <p:nvPicPr>
          <p:cNvPr id="4" name="Picture 5" descr="C:\Documents and Settings\user\Рабочий стол\jpeg\Безимени-7 копия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4687" t="14964" r="2343" b="7259"/>
          <a:stretch>
            <a:fillRect/>
          </a:stretch>
        </p:blipFill>
        <p:spPr bwMode="auto">
          <a:xfrm>
            <a:off x="1524000" y="893763"/>
            <a:ext cx="6131015" cy="3864766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softEdge rad="112500"/>
          </a:effectLst>
        </p:spPr>
      </p:pic>
      <p:sp>
        <p:nvSpPr>
          <p:cNvPr id="5" name="Прямоугольная выноска 4"/>
          <p:cNvSpPr/>
          <p:nvPr/>
        </p:nvSpPr>
        <p:spPr bwMode="auto">
          <a:xfrm>
            <a:off x="5439605" y="2439669"/>
            <a:ext cx="1493895" cy="309181"/>
          </a:xfrm>
          <a:prstGeom prst="wedgeRectCallout">
            <a:avLst>
              <a:gd name="adj1" fmla="val 462"/>
              <a:gd name="adj2" fmla="val 196731"/>
            </a:avLst>
          </a:prstGeom>
          <a:ln/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20000" dir="5400000" rotWithShape="0">
              <a:srgbClr val="000000">
                <a:alpha val="42000"/>
              </a:srgbClr>
            </a:outerShdw>
            <a:reflection blurRad="6350" stA="52000" endA="300" endPos="35000" dir="5400000" sy="-100000" algn="bl" rotWithShape="0"/>
          </a:effectLst>
          <a:scene3d>
            <a:camera prst="perspectiveHeroicExtremeLeftFacing" fov="3600000">
              <a:rot lat="445281" lon="1465868" rev="21291459"/>
            </a:camera>
            <a:lightRig rig="balanced" dir="t">
              <a:rot lat="0" lon="0" rev="0"/>
            </a:lightRig>
          </a:scene3d>
          <a:sp3d>
            <a:bevelT w="47625" h="69850" prst="slope"/>
            <a:contourClr>
              <a:schemeClr val="lt1"/>
            </a:contourClr>
          </a:sp3d>
        </p:spPr>
        <p:style>
          <a:lnRef idx="0">
            <a:schemeClr val="accent3"/>
          </a:lnRef>
          <a:fillRef idx="1002">
            <a:schemeClr val="dk1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ru-RU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reflection blurRad="12700" stA="50000" endPos="50000" dist="5000" dir="5400000" sy="-100000" rotWithShape="0"/>
                </a:effectLst>
                <a:latin typeface="+mj-lt"/>
              </a:rPr>
              <a:t>Ангрен</a:t>
            </a:r>
          </a:p>
        </p:txBody>
      </p:sp>
      <p:sp>
        <p:nvSpPr>
          <p:cNvPr id="7" name="4-конечная звезда 6"/>
          <p:cNvSpPr/>
          <p:nvPr/>
        </p:nvSpPr>
        <p:spPr bwMode="auto">
          <a:xfrm>
            <a:off x="6366987" y="3058032"/>
            <a:ext cx="51521" cy="51530"/>
          </a:xfrm>
          <a:prstGeom prst="star4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8" name="4-конечная звезда 7"/>
          <p:cNvSpPr/>
          <p:nvPr/>
        </p:nvSpPr>
        <p:spPr bwMode="auto">
          <a:xfrm>
            <a:off x="6624593" y="3161092"/>
            <a:ext cx="51521" cy="51530"/>
          </a:xfrm>
          <a:prstGeom prst="star4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9" name="4-конечная звезда 8"/>
          <p:cNvSpPr/>
          <p:nvPr/>
        </p:nvSpPr>
        <p:spPr bwMode="auto">
          <a:xfrm>
            <a:off x="6470029" y="3315683"/>
            <a:ext cx="51521" cy="51530"/>
          </a:xfrm>
          <a:prstGeom prst="star4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0" name="TextBox 9"/>
          <p:cNvSpPr txBox="1"/>
          <p:nvPr/>
        </p:nvSpPr>
        <p:spPr bwMode="auto">
          <a:xfrm>
            <a:off x="6563417" y="3404960"/>
            <a:ext cx="1531246" cy="261610"/>
          </a:xfrm>
          <a:prstGeom prst="rect">
            <a:avLst/>
          </a:prstGeom>
          <a:noFill/>
          <a:scene3d>
            <a:camera prst="perspectiveHeroicExtremeLeftFacing">
              <a:rot lat="398249" lon="860819" rev="21268862"/>
            </a:camera>
            <a:lightRig rig="threePt" dir="t"/>
          </a:scene3d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1100" dirty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ФАРҒОНА</a:t>
            </a:r>
            <a:endParaRPr lang="ru-RU" sz="1400" dirty="0"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1" name="4-конечная звезда 10"/>
          <p:cNvSpPr/>
          <p:nvPr/>
        </p:nvSpPr>
        <p:spPr bwMode="auto">
          <a:xfrm>
            <a:off x="5929630" y="3165673"/>
            <a:ext cx="51521" cy="51530"/>
          </a:xfrm>
          <a:prstGeom prst="star4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2" name="4-конечная звезда 11"/>
          <p:cNvSpPr/>
          <p:nvPr/>
        </p:nvSpPr>
        <p:spPr bwMode="auto">
          <a:xfrm>
            <a:off x="5786516" y="2943520"/>
            <a:ext cx="51521" cy="51530"/>
          </a:xfrm>
          <a:prstGeom prst="star4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4" name="4-конечная звезда 13"/>
          <p:cNvSpPr/>
          <p:nvPr/>
        </p:nvSpPr>
        <p:spPr bwMode="auto">
          <a:xfrm flipV="1">
            <a:off x="5386026" y="3444166"/>
            <a:ext cx="32973" cy="32978"/>
          </a:xfrm>
          <a:prstGeom prst="star4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6" name="TextBox 15"/>
          <p:cNvSpPr txBox="1"/>
          <p:nvPr/>
        </p:nvSpPr>
        <p:spPr bwMode="auto">
          <a:xfrm>
            <a:off x="3636367" y="3264153"/>
            <a:ext cx="1648676" cy="338554"/>
          </a:xfrm>
          <a:prstGeom prst="rect">
            <a:avLst/>
          </a:prstGeom>
          <a:noFill/>
          <a:scene3d>
            <a:camera prst="perspectiveHeroicExtremeLeftFacing">
              <a:rot lat="398249" lon="860819" rev="21268862"/>
            </a:camera>
            <a:lightRig rig="threePt" dir="t"/>
          </a:scene3d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1600" b="1" dirty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САМАРҚАНД</a:t>
            </a:r>
            <a:endParaRPr lang="ru-RU" sz="2000" b="1" dirty="0"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8" name="4-конечная звезда 17"/>
          <p:cNvSpPr/>
          <p:nvPr/>
        </p:nvSpPr>
        <p:spPr bwMode="auto">
          <a:xfrm>
            <a:off x="2760507" y="2542730"/>
            <a:ext cx="51521" cy="51530"/>
          </a:xfrm>
          <a:prstGeom prst="star4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9" name="4-конечная звезда 18"/>
          <p:cNvSpPr/>
          <p:nvPr/>
        </p:nvSpPr>
        <p:spPr bwMode="auto">
          <a:xfrm flipH="1">
            <a:off x="5542649" y="3264153"/>
            <a:ext cx="51521" cy="51530"/>
          </a:xfrm>
          <a:prstGeom prst="star4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20" name="4-конечная звезда 19"/>
          <p:cNvSpPr/>
          <p:nvPr/>
        </p:nvSpPr>
        <p:spPr bwMode="auto">
          <a:xfrm flipH="1">
            <a:off x="5285043" y="4294757"/>
            <a:ext cx="51521" cy="51530"/>
          </a:xfrm>
          <a:prstGeom prst="star4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23" name="TextBox 22"/>
          <p:cNvSpPr txBox="1"/>
          <p:nvPr/>
        </p:nvSpPr>
        <p:spPr bwMode="auto">
          <a:xfrm>
            <a:off x="5078982" y="4500878"/>
            <a:ext cx="1494090" cy="400110"/>
          </a:xfrm>
          <a:prstGeom prst="rect">
            <a:avLst/>
          </a:prstGeom>
          <a:noFill/>
          <a:scene3d>
            <a:camera prst="perspectiveHeroicExtremeLeftFacing">
              <a:rot lat="398249" lon="860819" rev="21268862"/>
            </a:camera>
            <a:lightRig rig="threePt" dir="t"/>
          </a:scene3d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2000" dirty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ТЕРМИЗ</a:t>
            </a:r>
          </a:p>
        </p:txBody>
      </p:sp>
      <p:sp>
        <p:nvSpPr>
          <p:cNvPr id="24" name="4-конечная звезда 23"/>
          <p:cNvSpPr/>
          <p:nvPr/>
        </p:nvSpPr>
        <p:spPr bwMode="auto">
          <a:xfrm flipH="1">
            <a:off x="5182001" y="4706998"/>
            <a:ext cx="51521" cy="51530"/>
          </a:xfrm>
          <a:prstGeom prst="star4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25" name="4-конечная звезда 24"/>
          <p:cNvSpPr/>
          <p:nvPr/>
        </p:nvSpPr>
        <p:spPr bwMode="auto">
          <a:xfrm flipV="1">
            <a:off x="5130480" y="3591886"/>
            <a:ext cx="32973" cy="32978"/>
          </a:xfrm>
          <a:prstGeom prst="star4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26" name="4-конечная звезда 25"/>
          <p:cNvSpPr/>
          <p:nvPr/>
        </p:nvSpPr>
        <p:spPr bwMode="auto">
          <a:xfrm flipV="1">
            <a:off x="4460705" y="3315683"/>
            <a:ext cx="32973" cy="32978"/>
          </a:xfrm>
          <a:prstGeom prst="star4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27" name="4-конечная звезда 26"/>
          <p:cNvSpPr/>
          <p:nvPr/>
        </p:nvSpPr>
        <p:spPr bwMode="auto">
          <a:xfrm flipV="1">
            <a:off x="4203099" y="3694946"/>
            <a:ext cx="32973" cy="32978"/>
          </a:xfrm>
          <a:prstGeom prst="star4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29" name="4-конечная звезда 28"/>
          <p:cNvSpPr/>
          <p:nvPr/>
        </p:nvSpPr>
        <p:spPr bwMode="auto">
          <a:xfrm flipV="1">
            <a:off x="4615268" y="4037106"/>
            <a:ext cx="32973" cy="32978"/>
          </a:xfrm>
          <a:prstGeom prst="star4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30" name="TextBox 29"/>
          <p:cNvSpPr txBox="1"/>
          <p:nvPr/>
        </p:nvSpPr>
        <p:spPr bwMode="auto">
          <a:xfrm>
            <a:off x="3739409" y="3807154"/>
            <a:ext cx="1494090" cy="307777"/>
          </a:xfrm>
          <a:prstGeom prst="rect">
            <a:avLst/>
          </a:prstGeom>
          <a:noFill/>
          <a:scene3d>
            <a:camera prst="perspectiveHeroicExtremeLeftFacing">
              <a:rot lat="398249" lon="860819" rev="21268862"/>
            </a:camera>
            <a:lightRig rig="threePt" dir="t"/>
          </a:scene3d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1400" dirty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ҚАРШИ</a:t>
            </a:r>
            <a:endParaRPr lang="ru-RU" sz="2000" dirty="0"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1" name="4-конечная звезда 30"/>
          <p:cNvSpPr/>
          <p:nvPr/>
        </p:nvSpPr>
        <p:spPr bwMode="auto">
          <a:xfrm flipV="1">
            <a:off x="3069634" y="3006502"/>
            <a:ext cx="32973" cy="32978"/>
          </a:xfrm>
          <a:prstGeom prst="star4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32" name="TextBox 31"/>
          <p:cNvSpPr txBox="1"/>
          <p:nvPr/>
        </p:nvSpPr>
        <p:spPr bwMode="auto">
          <a:xfrm>
            <a:off x="2090733" y="2233548"/>
            <a:ext cx="1494090" cy="288610"/>
          </a:xfrm>
          <a:prstGeom prst="rect">
            <a:avLst/>
          </a:prstGeom>
          <a:noFill/>
          <a:scene3d>
            <a:camera prst="perspectiveHeroicExtremeLeftFacing">
              <a:rot lat="398249" lon="860819" rev="21268862"/>
            </a:camera>
            <a:lightRig rig="threePt" dir="t"/>
          </a:scene3d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2000" dirty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НУКУС</a:t>
            </a:r>
          </a:p>
        </p:txBody>
      </p:sp>
      <p:sp>
        <p:nvSpPr>
          <p:cNvPr id="47159" name="Выгнутая вниз стрелка 40"/>
          <p:cNvSpPr>
            <a:spLocks noChangeArrowheads="1"/>
          </p:cNvSpPr>
          <p:nvPr/>
        </p:nvSpPr>
        <p:spPr bwMode="auto">
          <a:xfrm rot="10800000">
            <a:off x="5387975" y="3006725"/>
            <a:ext cx="619125" cy="103188"/>
          </a:xfrm>
          <a:prstGeom prst="curvedUp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tx1"/>
          </a:solidFill>
          <a:ln w="12700" cap="sq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pPr eaLnBrk="1" hangingPunct="1"/>
            <a:endParaRPr lang="ru-RU" altLang="ru-RU"/>
          </a:p>
        </p:txBody>
      </p:sp>
      <p:sp>
        <p:nvSpPr>
          <p:cNvPr id="47160" name="Выгнутая вниз стрелка 41"/>
          <p:cNvSpPr>
            <a:spLocks noChangeArrowheads="1"/>
          </p:cNvSpPr>
          <p:nvPr/>
        </p:nvSpPr>
        <p:spPr bwMode="auto">
          <a:xfrm flipV="1">
            <a:off x="5954713" y="2903538"/>
            <a:ext cx="720725" cy="206375"/>
          </a:xfrm>
          <a:prstGeom prst="curvedUpArrow">
            <a:avLst>
              <a:gd name="adj1" fmla="val 24964"/>
              <a:gd name="adj2" fmla="val 120840"/>
              <a:gd name="adj3" fmla="val 38060"/>
            </a:avLst>
          </a:prstGeom>
          <a:solidFill>
            <a:schemeClr val="bg1"/>
          </a:solidFill>
          <a:ln w="12700" cap="sq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pPr eaLnBrk="1" hangingPunct="1"/>
            <a:endParaRPr lang="ru-RU" altLang="ru-RU"/>
          </a:p>
        </p:txBody>
      </p:sp>
      <p:sp>
        <p:nvSpPr>
          <p:cNvPr id="47161" name="Выгнутая вниз стрелка 43"/>
          <p:cNvSpPr>
            <a:spLocks noChangeArrowheads="1"/>
          </p:cNvSpPr>
          <p:nvPr/>
        </p:nvSpPr>
        <p:spPr bwMode="auto">
          <a:xfrm flipH="1" flipV="1">
            <a:off x="3944938" y="2851150"/>
            <a:ext cx="2009775" cy="258763"/>
          </a:xfrm>
          <a:prstGeom prst="curvedUpArrow">
            <a:avLst>
              <a:gd name="adj1" fmla="val 24955"/>
              <a:gd name="adj2" fmla="val 120602"/>
              <a:gd name="adj3" fmla="val 38060"/>
            </a:avLst>
          </a:prstGeom>
          <a:solidFill>
            <a:schemeClr val="bg1"/>
          </a:solidFill>
          <a:ln w="12700" cap="sq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pPr eaLnBrk="1" hangingPunct="1"/>
            <a:endParaRPr lang="ru-RU" altLang="ru-RU"/>
          </a:p>
        </p:txBody>
      </p:sp>
      <p:sp>
        <p:nvSpPr>
          <p:cNvPr id="47162" name="Выгнутая вниз стрелка 44"/>
          <p:cNvSpPr>
            <a:spLocks noChangeArrowheads="1"/>
          </p:cNvSpPr>
          <p:nvPr/>
        </p:nvSpPr>
        <p:spPr bwMode="auto">
          <a:xfrm flipH="1" flipV="1">
            <a:off x="2811463" y="2851150"/>
            <a:ext cx="3195637" cy="309563"/>
          </a:xfrm>
          <a:prstGeom prst="curvedUpArrow">
            <a:avLst>
              <a:gd name="adj1" fmla="val 37612"/>
              <a:gd name="adj2" fmla="val 120961"/>
              <a:gd name="adj3" fmla="val 33708"/>
            </a:avLst>
          </a:prstGeom>
          <a:solidFill>
            <a:schemeClr val="bg1"/>
          </a:solidFill>
          <a:ln w="12700" cap="sq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pPr eaLnBrk="1" hangingPunct="1"/>
            <a:endParaRPr lang="ru-RU" altLang="ru-RU"/>
          </a:p>
        </p:txBody>
      </p:sp>
      <p:sp>
        <p:nvSpPr>
          <p:cNvPr id="47163" name="Выгнутая вниз стрелка 45"/>
          <p:cNvSpPr>
            <a:spLocks noChangeArrowheads="1"/>
          </p:cNvSpPr>
          <p:nvPr/>
        </p:nvSpPr>
        <p:spPr bwMode="auto">
          <a:xfrm flipV="1">
            <a:off x="5954713" y="3057525"/>
            <a:ext cx="720725" cy="103188"/>
          </a:xfrm>
          <a:prstGeom prst="curvedUpArrow">
            <a:avLst>
              <a:gd name="adj1" fmla="val 24963"/>
              <a:gd name="adj2" fmla="val 120872"/>
              <a:gd name="adj3" fmla="val 38060"/>
            </a:avLst>
          </a:prstGeom>
          <a:solidFill>
            <a:schemeClr val="bg1"/>
          </a:solidFill>
          <a:ln w="12700" cap="sq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pPr eaLnBrk="1" hangingPunct="1"/>
            <a:endParaRPr lang="ru-RU" altLang="ru-RU"/>
          </a:p>
        </p:txBody>
      </p:sp>
      <p:sp>
        <p:nvSpPr>
          <p:cNvPr id="47164" name="Выгнутая вниз стрелка 49"/>
          <p:cNvSpPr>
            <a:spLocks noChangeArrowheads="1"/>
          </p:cNvSpPr>
          <p:nvPr/>
        </p:nvSpPr>
        <p:spPr bwMode="auto">
          <a:xfrm rot="1507858" flipV="1">
            <a:off x="5956300" y="3098800"/>
            <a:ext cx="977900" cy="211138"/>
          </a:xfrm>
          <a:prstGeom prst="curvedUpArrow">
            <a:avLst>
              <a:gd name="adj1" fmla="val 25109"/>
              <a:gd name="adj2" fmla="val 166887"/>
              <a:gd name="adj3" fmla="val 38060"/>
            </a:avLst>
          </a:prstGeom>
          <a:solidFill>
            <a:schemeClr val="bg1"/>
          </a:solidFill>
          <a:ln w="12700" cap="sq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pPr eaLnBrk="1" hangingPunct="1"/>
            <a:endParaRPr lang="ru-RU" altLang="ru-RU"/>
          </a:p>
        </p:txBody>
      </p:sp>
      <p:sp>
        <p:nvSpPr>
          <p:cNvPr id="47165" name="Выгнутая вниз стрелка 50"/>
          <p:cNvSpPr>
            <a:spLocks noChangeArrowheads="1"/>
          </p:cNvSpPr>
          <p:nvPr/>
        </p:nvSpPr>
        <p:spPr bwMode="auto">
          <a:xfrm rot="-3333164" flipH="1" flipV="1">
            <a:off x="4369594" y="3591719"/>
            <a:ext cx="1874837" cy="390525"/>
          </a:xfrm>
          <a:prstGeom prst="curvedUpArrow">
            <a:avLst>
              <a:gd name="adj1" fmla="val 25026"/>
              <a:gd name="adj2" fmla="val 121220"/>
              <a:gd name="adj3" fmla="val 38060"/>
            </a:avLst>
          </a:prstGeom>
          <a:solidFill>
            <a:schemeClr val="bg1"/>
          </a:solidFill>
          <a:ln w="12700" cap="sq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pPr eaLnBrk="1" hangingPunct="1"/>
            <a:endParaRPr lang="ru-RU" altLang="ru-RU"/>
          </a:p>
        </p:txBody>
      </p:sp>
      <p:sp>
        <p:nvSpPr>
          <p:cNvPr id="47166" name="Выгнутая вниз стрелка 53"/>
          <p:cNvSpPr>
            <a:spLocks noChangeArrowheads="1"/>
          </p:cNvSpPr>
          <p:nvPr/>
        </p:nvSpPr>
        <p:spPr bwMode="auto">
          <a:xfrm rot="-829772" flipH="1" flipV="1">
            <a:off x="4105275" y="3016250"/>
            <a:ext cx="1839913" cy="307975"/>
          </a:xfrm>
          <a:prstGeom prst="curvedUpArrow">
            <a:avLst>
              <a:gd name="adj1" fmla="val 37864"/>
              <a:gd name="adj2" fmla="val 121559"/>
              <a:gd name="adj3" fmla="val 33708"/>
            </a:avLst>
          </a:prstGeom>
          <a:solidFill>
            <a:schemeClr val="bg1"/>
          </a:solidFill>
          <a:ln w="12700" cap="sq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pPr eaLnBrk="1" hangingPunct="1"/>
            <a:endParaRPr lang="ru-RU" altLang="ru-RU"/>
          </a:p>
        </p:txBody>
      </p:sp>
      <p:sp>
        <p:nvSpPr>
          <p:cNvPr id="47167" name="Выгнутая вниз стрелка 54"/>
          <p:cNvSpPr>
            <a:spLocks noChangeArrowheads="1"/>
          </p:cNvSpPr>
          <p:nvPr/>
        </p:nvSpPr>
        <p:spPr bwMode="auto">
          <a:xfrm rot="-1147721" flipH="1" flipV="1">
            <a:off x="3886200" y="3179763"/>
            <a:ext cx="2141538" cy="309562"/>
          </a:xfrm>
          <a:prstGeom prst="curvedUpArrow">
            <a:avLst>
              <a:gd name="adj1" fmla="val 37632"/>
              <a:gd name="adj2" fmla="val 120904"/>
              <a:gd name="adj3" fmla="val 33708"/>
            </a:avLst>
          </a:prstGeom>
          <a:solidFill>
            <a:schemeClr val="bg1"/>
          </a:solidFill>
          <a:ln w="12700" cap="sq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pPr eaLnBrk="1" hangingPunct="1"/>
            <a:endParaRPr lang="ru-RU" altLang="ru-RU"/>
          </a:p>
        </p:txBody>
      </p:sp>
      <p:sp>
        <p:nvSpPr>
          <p:cNvPr id="47168" name="Выгнутая вниз стрелка 55"/>
          <p:cNvSpPr>
            <a:spLocks noChangeArrowheads="1"/>
          </p:cNvSpPr>
          <p:nvPr/>
        </p:nvSpPr>
        <p:spPr bwMode="auto">
          <a:xfrm rot="-524974" flipH="1" flipV="1">
            <a:off x="3468688" y="2990850"/>
            <a:ext cx="2498725" cy="342900"/>
          </a:xfrm>
          <a:prstGeom prst="curvedUpArrow">
            <a:avLst>
              <a:gd name="adj1" fmla="val 37616"/>
              <a:gd name="adj2" fmla="val 120742"/>
              <a:gd name="adj3" fmla="val 33708"/>
            </a:avLst>
          </a:prstGeom>
          <a:solidFill>
            <a:schemeClr val="bg1"/>
          </a:solidFill>
          <a:ln w="12700" cap="sq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pPr eaLnBrk="1" hangingPunct="1"/>
            <a:endParaRPr lang="ru-RU" altLang="ru-RU"/>
          </a:p>
        </p:txBody>
      </p:sp>
      <p:sp>
        <p:nvSpPr>
          <p:cNvPr id="47169" name="Выгнутая вниз стрелка 56"/>
          <p:cNvSpPr>
            <a:spLocks noChangeArrowheads="1"/>
          </p:cNvSpPr>
          <p:nvPr/>
        </p:nvSpPr>
        <p:spPr bwMode="auto">
          <a:xfrm rot="972084" flipH="1" flipV="1">
            <a:off x="2493963" y="2225675"/>
            <a:ext cx="3614737" cy="390525"/>
          </a:xfrm>
          <a:prstGeom prst="curvedUpArrow">
            <a:avLst>
              <a:gd name="adj1" fmla="val 37667"/>
              <a:gd name="adj2" fmla="val 121143"/>
              <a:gd name="adj3" fmla="val 33708"/>
            </a:avLst>
          </a:prstGeom>
          <a:solidFill>
            <a:schemeClr val="bg1"/>
          </a:solidFill>
          <a:ln w="12700" cap="sq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pPr eaLnBrk="1" hangingPunct="1"/>
            <a:endParaRPr lang="ru-RU" altLang="ru-RU"/>
          </a:p>
        </p:txBody>
      </p:sp>
      <p:sp>
        <p:nvSpPr>
          <p:cNvPr id="47" name="TextBox 46"/>
          <p:cNvSpPr txBox="1"/>
          <p:nvPr/>
        </p:nvSpPr>
        <p:spPr bwMode="auto">
          <a:xfrm>
            <a:off x="5645691" y="3181663"/>
            <a:ext cx="1339550" cy="307777"/>
          </a:xfrm>
          <a:prstGeom prst="rect">
            <a:avLst/>
          </a:prstGeom>
          <a:noFill/>
          <a:scene3d>
            <a:camera prst="perspectiveHeroicExtremeLeftFacing">
              <a:rot lat="398249" lon="860819" rev="21268862"/>
            </a:camera>
            <a:lightRig rig="threePt" dir="t"/>
          </a:scene3d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1400" dirty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ҚЎҚОН</a:t>
            </a:r>
            <a:endParaRPr lang="ru-RU" sz="2000" dirty="0"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49" name="Рисунок 5" descr="Изображение 22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313" y="3074988"/>
            <a:ext cx="2195512" cy="14636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51" name="Рисунок 7" descr="Изображение 22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36888" y="406400"/>
            <a:ext cx="2195512" cy="14636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52" name="Picture 6" descr="D:\Total\Презентация\logo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8429644" y="1"/>
            <a:ext cx="714356" cy="7143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3" name="Рисунок 8" descr="Изображение 36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6419850" y="881063"/>
            <a:ext cx="2338388" cy="15589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54" name="TextBox 53"/>
          <p:cNvSpPr txBox="1"/>
          <p:nvPr/>
        </p:nvSpPr>
        <p:spPr bwMode="auto">
          <a:xfrm>
            <a:off x="4821353" y="2673490"/>
            <a:ext cx="1494100" cy="400110"/>
          </a:xfrm>
          <a:prstGeom prst="rect">
            <a:avLst/>
          </a:prstGeom>
          <a:noFill/>
          <a:scene3d>
            <a:camera prst="perspectiveHeroicExtremeLeftFacing">
              <a:rot lat="398249" lon="860819" rev="21268862"/>
            </a:camera>
            <a:lightRig rig="threePt" dir="t"/>
          </a:scene3d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2000" dirty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ТОШКЕНТ</a:t>
            </a:r>
          </a:p>
        </p:txBody>
      </p:sp>
      <p:sp>
        <p:nvSpPr>
          <p:cNvPr id="55" name="TextBox 54"/>
          <p:cNvSpPr txBox="1"/>
          <p:nvPr/>
        </p:nvSpPr>
        <p:spPr bwMode="auto">
          <a:xfrm>
            <a:off x="6212424" y="2851911"/>
            <a:ext cx="1636176" cy="338554"/>
          </a:xfrm>
          <a:prstGeom prst="rect">
            <a:avLst/>
          </a:prstGeom>
          <a:noFill/>
          <a:scene3d>
            <a:camera prst="perspectiveHeroicExtremeLeftFacing">
              <a:rot lat="398249" lon="860819" rev="21268862"/>
            </a:camera>
            <a:lightRig rig="threePt" dir="t"/>
          </a:scene3d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1600" dirty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НАМАНГАН</a:t>
            </a:r>
          </a:p>
        </p:txBody>
      </p:sp>
      <p:sp>
        <p:nvSpPr>
          <p:cNvPr id="56" name="TextBox 55"/>
          <p:cNvSpPr txBox="1"/>
          <p:nvPr/>
        </p:nvSpPr>
        <p:spPr bwMode="auto">
          <a:xfrm>
            <a:off x="6418508" y="3058032"/>
            <a:ext cx="1506292" cy="400110"/>
          </a:xfrm>
          <a:prstGeom prst="rect">
            <a:avLst/>
          </a:prstGeom>
          <a:noFill/>
          <a:scene3d>
            <a:camera prst="perspectiveHeroicExtremeLeftFacing">
              <a:rot lat="398249" lon="860819" rev="21268862"/>
            </a:camera>
            <a:lightRig rig="threePt" dir="t"/>
          </a:scene3d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2000" dirty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АНДИЖОН</a:t>
            </a:r>
          </a:p>
        </p:txBody>
      </p:sp>
      <p:sp>
        <p:nvSpPr>
          <p:cNvPr id="57" name="TextBox 56"/>
          <p:cNvSpPr txBox="1"/>
          <p:nvPr/>
        </p:nvSpPr>
        <p:spPr bwMode="auto">
          <a:xfrm>
            <a:off x="4409184" y="2879611"/>
            <a:ext cx="1648676" cy="307777"/>
          </a:xfrm>
          <a:prstGeom prst="rect">
            <a:avLst/>
          </a:prstGeom>
          <a:noFill/>
          <a:scene3d>
            <a:camera prst="perspectiveHeroicExtremeLeftFacing">
              <a:rot lat="398249" lon="860819" rev="21268862"/>
            </a:camera>
            <a:lightRig rig="threePt" dir="t"/>
          </a:scene3d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1400" b="1" dirty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ГУЛИСТОН</a:t>
            </a:r>
            <a:endParaRPr lang="ru-RU" sz="2000" b="1" dirty="0"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8" name="TextBox 57"/>
          <p:cNvSpPr txBox="1"/>
          <p:nvPr/>
        </p:nvSpPr>
        <p:spPr bwMode="auto">
          <a:xfrm>
            <a:off x="3584869" y="3034201"/>
            <a:ext cx="1494090" cy="307777"/>
          </a:xfrm>
          <a:prstGeom prst="rect">
            <a:avLst/>
          </a:prstGeom>
          <a:noFill/>
          <a:scene3d>
            <a:camera prst="perspectiveHeroicExtremeLeftFacing">
              <a:rot lat="398249" lon="860819" rev="21268862"/>
            </a:camera>
            <a:lightRig rig="threePt" dir="t"/>
          </a:scene3d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1400" b="1" dirty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НАВОИЙ</a:t>
            </a:r>
            <a:endParaRPr lang="ru-RU" sz="2000" b="1" dirty="0"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9" name="TextBox 58"/>
          <p:cNvSpPr txBox="1"/>
          <p:nvPr/>
        </p:nvSpPr>
        <p:spPr bwMode="auto">
          <a:xfrm>
            <a:off x="4409184" y="3109562"/>
            <a:ext cx="1494090" cy="307777"/>
          </a:xfrm>
          <a:prstGeom prst="rect">
            <a:avLst/>
          </a:prstGeom>
          <a:noFill/>
          <a:scene3d>
            <a:camera prst="perspectiveHeroicExtremeLeftFacing">
              <a:rot lat="398249" lon="860819" rev="21268862"/>
            </a:camera>
            <a:lightRig rig="threePt" dir="t"/>
          </a:scene3d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1400" b="1" dirty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ЖИЗЗАХ</a:t>
            </a:r>
            <a:endParaRPr lang="ru-RU" sz="2000" b="1" dirty="0"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60" name="TextBox 59"/>
          <p:cNvSpPr txBox="1"/>
          <p:nvPr/>
        </p:nvSpPr>
        <p:spPr bwMode="auto">
          <a:xfrm>
            <a:off x="3036888" y="3404382"/>
            <a:ext cx="1097756" cy="338554"/>
          </a:xfrm>
          <a:prstGeom prst="rect">
            <a:avLst/>
          </a:prstGeom>
          <a:noFill/>
          <a:scene3d>
            <a:camera prst="perspectiveHeroicExtremeLeftFacing">
              <a:rot lat="398249" lon="860819" rev="21268862"/>
            </a:camera>
            <a:lightRig rig="threePt" dir="t"/>
          </a:scene3d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1600" b="1" dirty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БУХОРО</a:t>
            </a:r>
            <a:endParaRPr lang="ru-RU" sz="2000" b="1" dirty="0"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61" name="TextBox 60"/>
          <p:cNvSpPr txBox="1"/>
          <p:nvPr/>
        </p:nvSpPr>
        <p:spPr bwMode="auto">
          <a:xfrm>
            <a:off x="2451404" y="2725020"/>
            <a:ext cx="1494090" cy="288610"/>
          </a:xfrm>
          <a:prstGeom prst="rect">
            <a:avLst/>
          </a:prstGeom>
          <a:noFill/>
          <a:scene3d>
            <a:camera prst="perspectiveHeroicExtremeLeftFacing">
              <a:rot lat="398249" lon="860819" rev="21268862"/>
            </a:camera>
            <a:lightRig rig="threePt" dir="t"/>
          </a:scene3d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2000" dirty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ХИВА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4"/>
          <p:cNvSpPr txBox="1">
            <a:spLocks noChangeArrowheads="1"/>
          </p:cNvSpPr>
          <p:nvPr/>
        </p:nvSpPr>
        <p:spPr bwMode="auto">
          <a:xfrm>
            <a:off x="755650" y="981075"/>
            <a:ext cx="7850188" cy="393541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ru-RU" sz="3600" dirty="0" smtClean="0">
                <a:solidFill>
                  <a:schemeClr val="bg2">
                    <a:lumMod val="10000"/>
                  </a:schemeClr>
                </a:solidFill>
              </a:rPr>
              <a:t>Дополнительные информации о спектре услуг и тарифы на услуг можете найти на официальным сайте компании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</a:rPr>
              <a:t>: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7200" dirty="0" smtClean="0">
                <a:solidFill>
                  <a:srgbClr val="FF0000"/>
                </a:solidFill>
              </a:rPr>
              <a:t>www.clangren.uz</a:t>
            </a:r>
            <a:endParaRPr lang="ru-RU" sz="7200" dirty="0" smtClean="0">
              <a:solidFill>
                <a:srgbClr val="FF0000"/>
              </a:solidFill>
            </a:endParaRPr>
          </a:p>
        </p:txBody>
      </p:sp>
      <p:pic>
        <p:nvPicPr>
          <p:cNvPr id="3" name="Picture 6" descr="D:\Total\Презентация\logo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8429644" y="1"/>
            <a:ext cx="714356" cy="7143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C:\Documents and Settings\user\Рабочий стол\jpeg\Безимени-7 копия.jpg"/>
          <p:cNvPicPr>
            <a:picLocks noChangeAspect="1" noChangeArrowheads="1"/>
          </p:cNvPicPr>
          <p:nvPr/>
        </p:nvPicPr>
        <p:blipFill>
          <a:blip r:embed="rId2" cstate="print"/>
          <a:srcRect l="4687" t="14964" r="2343" b="7259"/>
          <a:stretch>
            <a:fillRect/>
          </a:stretch>
        </p:blipFill>
        <p:spPr bwMode="auto">
          <a:xfrm>
            <a:off x="285720" y="1071546"/>
            <a:ext cx="8501122" cy="535785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softEdge rad="112500"/>
          </a:effectLst>
        </p:spPr>
      </p:pic>
      <p:sp>
        <p:nvSpPr>
          <p:cNvPr id="9" name="Прямоугольная выноска 8"/>
          <p:cNvSpPr/>
          <p:nvPr/>
        </p:nvSpPr>
        <p:spPr>
          <a:xfrm>
            <a:off x="5715008" y="3214686"/>
            <a:ext cx="1643074" cy="428628"/>
          </a:xfrm>
          <a:prstGeom prst="wedgeRectCallout">
            <a:avLst>
              <a:gd name="adj1" fmla="val 462"/>
              <a:gd name="adj2" fmla="val 196731"/>
            </a:avLst>
          </a:prstGeom>
          <a:ln/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20000" dir="5400000" rotWithShape="0">
              <a:srgbClr val="000000">
                <a:alpha val="42000"/>
              </a:srgbClr>
            </a:outerShdw>
            <a:reflection blurRad="6350" stA="52000" endA="300" endPos="35000" dir="5400000" sy="-100000" algn="bl" rotWithShape="0"/>
          </a:effectLst>
          <a:scene3d>
            <a:camera prst="perspectiveHeroicExtremeLeftFacing" fov="3600000">
              <a:rot lat="445281" lon="1465868" rev="21291459"/>
            </a:camera>
            <a:lightRig rig="balanced" dir="t">
              <a:rot lat="0" lon="0" rev="0"/>
            </a:lightRig>
          </a:scene3d>
          <a:sp3d>
            <a:bevelT w="47625" h="69850" prst="slope"/>
            <a:contourClr>
              <a:schemeClr val="lt1"/>
            </a:contourClr>
          </a:sp3d>
        </p:spPr>
        <p:style>
          <a:lnRef idx="0">
            <a:schemeClr val="accent3"/>
          </a:lnRef>
          <a:fillRef idx="1002">
            <a:schemeClr val="dk1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ru-RU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reflection blurRad="12700" stA="50000" endPos="50000" dist="5000" dir="5400000" sy="-100000" rotWithShape="0"/>
                </a:effectLst>
                <a:latin typeface="+mj-lt"/>
              </a:rPr>
              <a:t>Ангрен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86578" y="3786190"/>
            <a:ext cx="2071670" cy="400110"/>
          </a:xfrm>
          <a:prstGeom prst="rect">
            <a:avLst/>
          </a:prstGeom>
          <a:noFill/>
          <a:scene3d>
            <a:camera prst="perspectiveHeroicExtremeLeftFacing">
              <a:rot lat="398249" lon="860819" rev="21268862"/>
            </a:camera>
            <a:lightRig rig="threePt" dir="t"/>
          </a:scene3d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2000" dirty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НАМАНГАН</a:t>
            </a:r>
          </a:p>
        </p:txBody>
      </p:sp>
      <p:sp>
        <p:nvSpPr>
          <p:cNvPr id="11" name="4-конечная звезда 10"/>
          <p:cNvSpPr/>
          <p:nvPr/>
        </p:nvSpPr>
        <p:spPr>
          <a:xfrm>
            <a:off x="7000892" y="4071942"/>
            <a:ext cx="71438" cy="71438"/>
          </a:xfrm>
          <a:prstGeom prst="star4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2" name="4-конечная звезда 11"/>
          <p:cNvSpPr/>
          <p:nvPr/>
        </p:nvSpPr>
        <p:spPr>
          <a:xfrm>
            <a:off x="7358082" y="4214818"/>
            <a:ext cx="71438" cy="71438"/>
          </a:xfrm>
          <a:prstGeom prst="star4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3" name="4-конечная звезда 12"/>
          <p:cNvSpPr/>
          <p:nvPr/>
        </p:nvSpPr>
        <p:spPr>
          <a:xfrm>
            <a:off x="7143768" y="4429132"/>
            <a:ext cx="71438" cy="71438"/>
          </a:xfrm>
          <a:prstGeom prst="star4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7143768" y="4357694"/>
            <a:ext cx="1857388" cy="400110"/>
          </a:xfrm>
          <a:prstGeom prst="rect">
            <a:avLst/>
          </a:prstGeom>
          <a:noFill/>
          <a:scene3d>
            <a:camera prst="perspectiveHeroicExtremeLeftFacing">
              <a:rot lat="398249" lon="860819" rev="21268862"/>
            </a:camera>
            <a:lightRig rig="threePt" dir="t"/>
          </a:scene3d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2000" dirty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ФЕРГАНА</a:t>
            </a:r>
          </a:p>
        </p:txBody>
      </p:sp>
      <p:sp>
        <p:nvSpPr>
          <p:cNvPr id="15" name="4-конечная звезда 14"/>
          <p:cNvSpPr/>
          <p:nvPr/>
        </p:nvSpPr>
        <p:spPr>
          <a:xfrm>
            <a:off x="6394463" y="4221168"/>
            <a:ext cx="71438" cy="71438"/>
          </a:xfrm>
          <a:prstGeom prst="star4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6" name="4-конечная звезда 15"/>
          <p:cNvSpPr/>
          <p:nvPr/>
        </p:nvSpPr>
        <p:spPr>
          <a:xfrm>
            <a:off x="6196024" y="3913191"/>
            <a:ext cx="71438" cy="71438"/>
          </a:xfrm>
          <a:prstGeom prst="star4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4857752" y="3538839"/>
            <a:ext cx="2071670" cy="400110"/>
          </a:xfrm>
          <a:prstGeom prst="rect">
            <a:avLst/>
          </a:prstGeom>
          <a:noFill/>
          <a:scene3d>
            <a:camera prst="perspectiveHeroicExtremeLeftFacing">
              <a:rot lat="398249" lon="860819" rev="21268862"/>
            </a:camera>
            <a:lightRig rig="threePt" dir="t"/>
          </a:scene3d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2000" dirty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ТАШКЕНТ</a:t>
            </a:r>
          </a:p>
        </p:txBody>
      </p:sp>
      <p:sp>
        <p:nvSpPr>
          <p:cNvPr id="18" name="4-конечная звезда 17"/>
          <p:cNvSpPr/>
          <p:nvPr/>
        </p:nvSpPr>
        <p:spPr>
          <a:xfrm flipV="1">
            <a:off x="5640714" y="4607252"/>
            <a:ext cx="45719" cy="45719"/>
          </a:xfrm>
          <a:prstGeom prst="star4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4286248" y="4143380"/>
            <a:ext cx="2071670" cy="400110"/>
          </a:xfrm>
          <a:prstGeom prst="rect">
            <a:avLst/>
          </a:prstGeom>
          <a:noFill/>
          <a:scene3d>
            <a:camera prst="perspectiveHeroicExtremeLeftFacing">
              <a:rot lat="398249" lon="860819" rev="21268862"/>
            </a:camera>
            <a:lightRig rig="threePt" dir="t"/>
          </a:scene3d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2000" b="1" dirty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ДЖИЗАК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214678" y="4357694"/>
            <a:ext cx="2286016" cy="400110"/>
          </a:xfrm>
          <a:prstGeom prst="rect">
            <a:avLst/>
          </a:prstGeom>
          <a:noFill/>
          <a:scene3d>
            <a:camera prst="perspectiveHeroicExtremeLeftFacing">
              <a:rot lat="398249" lon="860819" rev="21268862"/>
            </a:camera>
            <a:lightRig rig="threePt" dir="t"/>
          </a:scene3d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2000" b="1" dirty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САМАРКАНД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286248" y="3824591"/>
            <a:ext cx="2286016" cy="400110"/>
          </a:xfrm>
          <a:prstGeom prst="rect">
            <a:avLst/>
          </a:prstGeom>
          <a:noFill/>
          <a:scene3d>
            <a:camera prst="perspectiveHeroicExtremeLeftFacing">
              <a:rot lat="398249" lon="860819" rev="21268862"/>
            </a:camera>
            <a:lightRig rig="threePt" dir="t"/>
          </a:scene3d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2000" b="1" dirty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ГУЛИСТАН</a:t>
            </a:r>
          </a:p>
        </p:txBody>
      </p:sp>
      <p:sp>
        <p:nvSpPr>
          <p:cNvPr id="22" name="4-конечная звезда 21"/>
          <p:cNvSpPr/>
          <p:nvPr/>
        </p:nvSpPr>
        <p:spPr>
          <a:xfrm>
            <a:off x="2000232" y="3357562"/>
            <a:ext cx="71438" cy="71438"/>
          </a:xfrm>
          <a:prstGeom prst="star4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23" name="4-конечная звезда 22"/>
          <p:cNvSpPr/>
          <p:nvPr/>
        </p:nvSpPr>
        <p:spPr>
          <a:xfrm flipH="1">
            <a:off x="5857884" y="4357694"/>
            <a:ext cx="71438" cy="71438"/>
          </a:xfrm>
          <a:prstGeom prst="star4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24" name="4-конечная звезда 23"/>
          <p:cNvSpPr/>
          <p:nvPr/>
        </p:nvSpPr>
        <p:spPr>
          <a:xfrm flipH="1">
            <a:off x="5500694" y="5786454"/>
            <a:ext cx="71438" cy="71438"/>
          </a:xfrm>
          <a:prstGeom prst="star4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5357850" y="5467665"/>
            <a:ext cx="2071670" cy="400110"/>
          </a:xfrm>
          <a:prstGeom prst="rect">
            <a:avLst/>
          </a:prstGeom>
          <a:noFill/>
          <a:scene3d>
            <a:camera prst="perspectiveHeroicExtremeLeftFacing">
              <a:rot lat="398249" lon="860819" rev="21268862"/>
            </a:camera>
            <a:lightRig rig="threePt" dir="t"/>
          </a:scene3d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2000" dirty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ДЕНАУ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643174" y="4643446"/>
            <a:ext cx="2286016" cy="400110"/>
          </a:xfrm>
          <a:prstGeom prst="rect">
            <a:avLst/>
          </a:prstGeom>
          <a:noFill/>
          <a:scene3d>
            <a:camera prst="perspectiveHeroicExtremeLeftFacing">
              <a:rot lat="398249" lon="860819" rev="21268862"/>
            </a:camera>
            <a:lightRig rig="threePt" dir="t"/>
          </a:scene3d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2000" b="1" dirty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БУХАРА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214974" y="6072206"/>
            <a:ext cx="2071670" cy="400110"/>
          </a:xfrm>
          <a:prstGeom prst="rect">
            <a:avLst/>
          </a:prstGeom>
          <a:noFill/>
          <a:scene3d>
            <a:camera prst="perspectiveHeroicExtremeLeftFacing">
              <a:rot lat="398249" lon="860819" rev="21268862"/>
            </a:camera>
            <a:lightRig rig="threePt" dir="t"/>
          </a:scene3d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2000" dirty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ТЕРМЕЗ</a:t>
            </a:r>
          </a:p>
        </p:txBody>
      </p:sp>
      <p:sp>
        <p:nvSpPr>
          <p:cNvPr id="28" name="4-конечная звезда 27"/>
          <p:cNvSpPr/>
          <p:nvPr/>
        </p:nvSpPr>
        <p:spPr>
          <a:xfrm flipH="1">
            <a:off x="5357818" y="6357958"/>
            <a:ext cx="71438" cy="71438"/>
          </a:xfrm>
          <a:prstGeom prst="star4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29" name="4-конечная звезда 28"/>
          <p:cNvSpPr/>
          <p:nvPr/>
        </p:nvSpPr>
        <p:spPr>
          <a:xfrm flipV="1">
            <a:off x="5286380" y="4812041"/>
            <a:ext cx="45719" cy="45719"/>
          </a:xfrm>
          <a:prstGeom prst="star4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30" name="4-конечная звезда 29"/>
          <p:cNvSpPr/>
          <p:nvPr/>
        </p:nvSpPr>
        <p:spPr>
          <a:xfrm flipV="1">
            <a:off x="4357686" y="4429132"/>
            <a:ext cx="45719" cy="45719"/>
          </a:xfrm>
          <a:prstGeom prst="star4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31" name="4-конечная звезда 30"/>
          <p:cNvSpPr/>
          <p:nvPr/>
        </p:nvSpPr>
        <p:spPr>
          <a:xfrm flipV="1">
            <a:off x="4000496" y="4954917"/>
            <a:ext cx="45719" cy="45719"/>
          </a:xfrm>
          <a:prstGeom prst="star4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3143272" y="4038905"/>
            <a:ext cx="2071670" cy="400110"/>
          </a:xfrm>
          <a:prstGeom prst="rect">
            <a:avLst/>
          </a:prstGeom>
          <a:noFill/>
          <a:scene3d>
            <a:camera prst="perspectiveHeroicExtremeLeftFacing">
              <a:rot lat="398249" lon="860819" rev="21268862"/>
            </a:camera>
            <a:lightRig rig="threePt" dir="t"/>
          </a:scene3d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2000" b="1" dirty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НАВОИ</a:t>
            </a:r>
          </a:p>
        </p:txBody>
      </p:sp>
      <p:sp>
        <p:nvSpPr>
          <p:cNvPr id="33" name="4-конечная звезда 32"/>
          <p:cNvSpPr/>
          <p:nvPr/>
        </p:nvSpPr>
        <p:spPr>
          <a:xfrm flipV="1">
            <a:off x="4572000" y="5429264"/>
            <a:ext cx="45719" cy="45719"/>
          </a:xfrm>
          <a:prstGeom prst="star4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34" name="TextBox 33"/>
          <p:cNvSpPr txBox="1"/>
          <p:nvPr/>
        </p:nvSpPr>
        <p:spPr>
          <a:xfrm>
            <a:off x="3357554" y="5110475"/>
            <a:ext cx="2071670" cy="400110"/>
          </a:xfrm>
          <a:prstGeom prst="rect">
            <a:avLst/>
          </a:prstGeom>
          <a:noFill/>
          <a:scene3d>
            <a:camera prst="perspectiveHeroicExtremeLeftFacing">
              <a:rot lat="398249" lon="860819" rev="21268862"/>
            </a:camera>
            <a:lightRig rig="threePt" dir="t"/>
          </a:scene3d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2000" dirty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КАРШИ</a:t>
            </a:r>
          </a:p>
        </p:txBody>
      </p:sp>
      <p:sp>
        <p:nvSpPr>
          <p:cNvPr id="35" name="4-конечная звезда 34"/>
          <p:cNvSpPr/>
          <p:nvPr/>
        </p:nvSpPr>
        <p:spPr>
          <a:xfrm flipV="1">
            <a:off x="2428860" y="4000504"/>
            <a:ext cx="45719" cy="45719"/>
          </a:xfrm>
          <a:prstGeom prst="star4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1071538" y="2928934"/>
            <a:ext cx="2071670" cy="400110"/>
          </a:xfrm>
          <a:prstGeom prst="rect">
            <a:avLst/>
          </a:prstGeom>
          <a:noFill/>
          <a:scene3d>
            <a:camera prst="perspectiveHeroicExtremeLeftFacing">
              <a:rot lat="398249" lon="860819" rev="21268862"/>
            </a:camera>
            <a:lightRig rig="threePt" dir="t"/>
          </a:scene3d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2000" dirty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НУКУС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571636" y="3610277"/>
            <a:ext cx="2071670" cy="400110"/>
          </a:xfrm>
          <a:prstGeom prst="rect">
            <a:avLst/>
          </a:prstGeom>
          <a:noFill/>
          <a:scene3d>
            <a:camera prst="perspectiveHeroicExtremeLeftFacing">
              <a:rot lat="398249" lon="860819" rev="21268862"/>
            </a:camera>
            <a:lightRig rig="threePt" dir="t"/>
          </a:scene3d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2000" dirty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ХИВА</a:t>
            </a:r>
          </a:p>
        </p:txBody>
      </p:sp>
      <p:sp>
        <p:nvSpPr>
          <p:cNvPr id="10302" name="Выгнутая вниз стрелка 40"/>
          <p:cNvSpPr>
            <a:spLocks noChangeArrowheads="1"/>
          </p:cNvSpPr>
          <p:nvPr/>
        </p:nvSpPr>
        <p:spPr bwMode="auto">
          <a:xfrm rot="10800000">
            <a:off x="5643563" y="4000500"/>
            <a:ext cx="857250" cy="142875"/>
          </a:xfrm>
          <a:prstGeom prst="curvedUp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tx1"/>
          </a:solidFill>
          <a:ln w="12700" cap="sq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pPr eaLnBrk="1" hangingPunct="1"/>
            <a:endParaRPr lang="ru-RU" altLang="ru-RU"/>
          </a:p>
        </p:txBody>
      </p:sp>
      <p:sp>
        <p:nvSpPr>
          <p:cNvPr id="10303" name="Выгнутая вниз стрелка 41"/>
          <p:cNvSpPr>
            <a:spLocks noChangeArrowheads="1"/>
          </p:cNvSpPr>
          <p:nvPr/>
        </p:nvSpPr>
        <p:spPr bwMode="auto">
          <a:xfrm flipV="1">
            <a:off x="6429375" y="3857625"/>
            <a:ext cx="1000125" cy="285750"/>
          </a:xfrm>
          <a:prstGeom prst="curvedUpArrow">
            <a:avLst>
              <a:gd name="adj1" fmla="val 25002"/>
              <a:gd name="adj2" fmla="val 121090"/>
              <a:gd name="adj3" fmla="val 38060"/>
            </a:avLst>
          </a:prstGeom>
          <a:solidFill>
            <a:schemeClr val="bg1"/>
          </a:solidFill>
          <a:ln w="12700" cap="sq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pPr eaLnBrk="1" hangingPunct="1"/>
            <a:endParaRPr lang="ru-RU" altLang="ru-RU"/>
          </a:p>
        </p:txBody>
      </p:sp>
      <p:sp>
        <p:nvSpPr>
          <p:cNvPr id="10304" name="Выгнутая вниз стрелка 42"/>
          <p:cNvSpPr>
            <a:spLocks noChangeArrowheads="1"/>
          </p:cNvSpPr>
          <p:nvPr/>
        </p:nvSpPr>
        <p:spPr bwMode="auto">
          <a:xfrm rot="-2461763" flipH="1" flipV="1">
            <a:off x="4787900" y="4397375"/>
            <a:ext cx="1785938" cy="412750"/>
          </a:xfrm>
          <a:prstGeom prst="curvedUpArrow">
            <a:avLst>
              <a:gd name="adj1" fmla="val 25000"/>
              <a:gd name="adj2" fmla="val 121154"/>
              <a:gd name="adj3" fmla="val 38060"/>
            </a:avLst>
          </a:prstGeom>
          <a:solidFill>
            <a:schemeClr val="bg1"/>
          </a:solidFill>
          <a:ln w="12700" cap="sq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pPr eaLnBrk="1" hangingPunct="1"/>
            <a:endParaRPr lang="ru-RU" altLang="ru-RU"/>
          </a:p>
        </p:txBody>
      </p:sp>
      <p:sp>
        <p:nvSpPr>
          <p:cNvPr id="10305" name="Выгнутая вниз стрелка 43"/>
          <p:cNvSpPr>
            <a:spLocks noChangeArrowheads="1"/>
          </p:cNvSpPr>
          <p:nvPr/>
        </p:nvSpPr>
        <p:spPr bwMode="auto">
          <a:xfrm flipH="1" flipV="1">
            <a:off x="3643313" y="3786188"/>
            <a:ext cx="2786062" cy="357187"/>
          </a:xfrm>
          <a:prstGeom prst="curvedUpArrow">
            <a:avLst>
              <a:gd name="adj1" fmla="val 25025"/>
              <a:gd name="adj2" fmla="val 121081"/>
              <a:gd name="adj3" fmla="val 38060"/>
            </a:avLst>
          </a:prstGeom>
          <a:solidFill>
            <a:schemeClr val="bg1"/>
          </a:solidFill>
          <a:ln w="12700" cap="sq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pPr eaLnBrk="1" hangingPunct="1"/>
            <a:endParaRPr lang="ru-RU" altLang="ru-RU"/>
          </a:p>
        </p:txBody>
      </p:sp>
      <p:sp>
        <p:nvSpPr>
          <p:cNvPr id="10306" name="Выгнутая вниз стрелка 44"/>
          <p:cNvSpPr>
            <a:spLocks noChangeArrowheads="1"/>
          </p:cNvSpPr>
          <p:nvPr/>
        </p:nvSpPr>
        <p:spPr bwMode="auto">
          <a:xfrm flipH="1" flipV="1">
            <a:off x="2071688" y="3786188"/>
            <a:ext cx="4429125" cy="428625"/>
          </a:xfrm>
          <a:prstGeom prst="curvedUpArrow">
            <a:avLst>
              <a:gd name="adj1" fmla="val 37650"/>
              <a:gd name="adj2" fmla="val 121082"/>
              <a:gd name="adj3" fmla="val 33708"/>
            </a:avLst>
          </a:prstGeom>
          <a:solidFill>
            <a:schemeClr val="bg1"/>
          </a:solidFill>
          <a:ln w="12700" cap="sq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pPr eaLnBrk="1" hangingPunct="1"/>
            <a:endParaRPr lang="ru-RU" altLang="ru-RU"/>
          </a:p>
        </p:txBody>
      </p:sp>
      <p:sp>
        <p:nvSpPr>
          <p:cNvPr id="10307" name="Выгнутая вниз стрелка 45"/>
          <p:cNvSpPr>
            <a:spLocks noChangeArrowheads="1"/>
          </p:cNvSpPr>
          <p:nvPr/>
        </p:nvSpPr>
        <p:spPr bwMode="auto">
          <a:xfrm flipV="1">
            <a:off x="6429375" y="4071938"/>
            <a:ext cx="1000125" cy="142875"/>
          </a:xfrm>
          <a:prstGeom prst="curvedUpArrow">
            <a:avLst>
              <a:gd name="adj1" fmla="val 24986"/>
              <a:gd name="adj2" fmla="val 121106"/>
              <a:gd name="adj3" fmla="val 38060"/>
            </a:avLst>
          </a:prstGeom>
          <a:solidFill>
            <a:schemeClr val="bg1"/>
          </a:solidFill>
          <a:ln w="12700" cap="sq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pPr eaLnBrk="1" hangingPunct="1"/>
            <a:endParaRPr lang="ru-RU" altLang="ru-RU"/>
          </a:p>
        </p:txBody>
      </p:sp>
      <p:sp>
        <p:nvSpPr>
          <p:cNvPr id="10308" name="Выгнутая вниз стрелка 49"/>
          <p:cNvSpPr>
            <a:spLocks noChangeArrowheads="1"/>
          </p:cNvSpPr>
          <p:nvPr/>
        </p:nvSpPr>
        <p:spPr bwMode="auto">
          <a:xfrm rot="1507858" flipV="1">
            <a:off x="6430963" y="4127500"/>
            <a:ext cx="1357312" cy="293688"/>
          </a:xfrm>
          <a:prstGeom prst="curvedUpArrow">
            <a:avLst>
              <a:gd name="adj1" fmla="val 25034"/>
              <a:gd name="adj2" fmla="val 166506"/>
              <a:gd name="adj3" fmla="val 38060"/>
            </a:avLst>
          </a:prstGeom>
          <a:solidFill>
            <a:schemeClr val="bg1"/>
          </a:solidFill>
          <a:ln w="12700" cap="sq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pPr eaLnBrk="1" hangingPunct="1"/>
            <a:endParaRPr lang="ru-RU" altLang="ru-RU"/>
          </a:p>
        </p:txBody>
      </p:sp>
      <p:sp>
        <p:nvSpPr>
          <p:cNvPr id="10309" name="Выгнутая вниз стрелка 50"/>
          <p:cNvSpPr>
            <a:spLocks noChangeArrowheads="1"/>
          </p:cNvSpPr>
          <p:nvPr/>
        </p:nvSpPr>
        <p:spPr bwMode="auto">
          <a:xfrm rot="-3333164" flipH="1" flipV="1">
            <a:off x="4231482" y="4810919"/>
            <a:ext cx="2598737" cy="542925"/>
          </a:xfrm>
          <a:prstGeom prst="curvedUpArrow">
            <a:avLst>
              <a:gd name="adj1" fmla="val 24974"/>
              <a:gd name="adj2" fmla="val 120883"/>
              <a:gd name="adj3" fmla="val 38060"/>
            </a:avLst>
          </a:prstGeom>
          <a:solidFill>
            <a:schemeClr val="bg1"/>
          </a:solidFill>
          <a:ln w="12700" cap="sq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pPr eaLnBrk="1" hangingPunct="1"/>
            <a:endParaRPr lang="ru-RU" altLang="ru-RU"/>
          </a:p>
        </p:txBody>
      </p:sp>
      <p:sp>
        <p:nvSpPr>
          <p:cNvPr id="10310" name="Выгнутая вниз стрелка 53"/>
          <p:cNvSpPr>
            <a:spLocks noChangeArrowheads="1"/>
          </p:cNvSpPr>
          <p:nvPr/>
        </p:nvSpPr>
        <p:spPr bwMode="auto">
          <a:xfrm rot="-829772" flipH="1" flipV="1">
            <a:off x="3863975" y="4013200"/>
            <a:ext cx="2551113" cy="428625"/>
          </a:xfrm>
          <a:prstGeom prst="curvedUpArrow">
            <a:avLst>
              <a:gd name="adj1" fmla="val 37695"/>
              <a:gd name="adj2" fmla="val 121076"/>
              <a:gd name="adj3" fmla="val 33708"/>
            </a:avLst>
          </a:prstGeom>
          <a:solidFill>
            <a:schemeClr val="bg1"/>
          </a:solidFill>
          <a:ln w="12700" cap="sq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pPr eaLnBrk="1" hangingPunct="1"/>
            <a:endParaRPr lang="ru-RU" altLang="ru-RU"/>
          </a:p>
        </p:txBody>
      </p:sp>
      <p:sp>
        <p:nvSpPr>
          <p:cNvPr id="10311" name="Выгнутая вниз стрелка 54"/>
          <p:cNvSpPr>
            <a:spLocks noChangeArrowheads="1"/>
          </p:cNvSpPr>
          <p:nvPr/>
        </p:nvSpPr>
        <p:spPr bwMode="auto">
          <a:xfrm rot="-1147721" flipH="1" flipV="1">
            <a:off x="3560763" y="4240213"/>
            <a:ext cx="2970212" cy="428625"/>
          </a:xfrm>
          <a:prstGeom prst="curvedUpArrow">
            <a:avLst>
              <a:gd name="adj1" fmla="val 37664"/>
              <a:gd name="adj2" fmla="val 121076"/>
              <a:gd name="adj3" fmla="val 33708"/>
            </a:avLst>
          </a:prstGeom>
          <a:solidFill>
            <a:schemeClr val="bg1"/>
          </a:solidFill>
          <a:ln w="12700" cap="sq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pPr eaLnBrk="1" hangingPunct="1"/>
            <a:endParaRPr lang="ru-RU" altLang="ru-RU"/>
          </a:p>
        </p:txBody>
      </p:sp>
      <p:sp>
        <p:nvSpPr>
          <p:cNvPr id="10312" name="Выгнутая вниз стрелка 55"/>
          <p:cNvSpPr>
            <a:spLocks noChangeArrowheads="1"/>
          </p:cNvSpPr>
          <p:nvPr/>
        </p:nvSpPr>
        <p:spPr bwMode="auto">
          <a:xfrm rot="-524974" flipH="1" flipV="1">
            <a:off x="2982913" y="3979863"/>
            <a:ext cx="3463925" cy="474662"/>
          </a:xfrm>
          <a:prstGeom prst="curvedUpArrow">
            <a:avLst>
              <a:gd name="adj1" fmla="val 37637"/>
              <a:gd name="adj2" fmla="val 120884"/>
              <a:gd name="adj3" fmla="val 33708"/>
            </a:avLst>
          </a:prstGeom>
          <a:solidFill>
            <a:schemeClr val="bg1"/>
          </a:solidFill>
          <a:ln w="12700" cap="sq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pPr eaLnBrk="1" hangingPunct="1"/>
            <a:endParaRPr lang="ru-RU" altLang="ru-RU"/>
          </a:p>
        </p:txBody>
      </p:sp>
      <p:sp>
        <p:nvSpPr>
          <p:cNvPr id="10313" name="Выгнутая вниз стрелка 56"/>
          <p:cNvSpPr>
            <a:spLocks noChangeArrowheads="1"/>
          </p:cNvSpPr>
          <p:nvPr/>
        </p:nvSpPr>
        <p:spPr bwMode="auto">
          <a:xfrm rot="972084" flipH="1" flipV="1">
            <a:off x="1630363" y="2917825"/>
            <a:ext cx="5013325" cy="541338"/>
          </a:xfrm>
          <a:prstGeom prst="curvedUpArrow">
            <a:avLst>
              <a:gd name="adj1" fmla="val 37687"/>
              <a:gd name="adj2" fmla="val 121207"/>
              <a:gd name="adj3" fmla="val 33708"/>
            </a:avLst>
          </a:prstGeom>
          <a:solidFill>
            <a:schemeClr val="bg1"/>
          </a:solidFill>
          <a:ln w="12700" cap="sq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pPr eaLnBrk="1" hangingPunct="1"/>
            <a:endParaRPr lang="ru-RU" altLang="ru-RU"/>
          </a:p>
        </p:txBody>
      </p:sp>
      <p:sp>
        <p:nvSpPr>
          <p:cNvPr id="55" name="TextBox 54"/>
          <p:cNvSpPr txBox="1"/>
          <p:nvPr/>
        </p:nvSpPr>
        <p:spPr>
          <a:xfrm>
            <a:off x="142844" y="272457"/>
            <a:ext cx="8786778" cy="584775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3200" dirty="0">
                <a:ln w="18415" cmpd="sng">
                  <a:noFill/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Направления перевозок </a:t>
            </a:r>
          </a:p>
        </p:txBody>
      </p:sp>
      <p:pic>
        <p:nvPicPr>
          <p:cNvPr id="45" name="Picture 6" descr="D:\Total\Презентация\logo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8429644" y="1"/>
            <a:ext cx="714356" cy="7143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6" name="TextBox 45"/>
          <p:cNvSpPr txBox="1"/>
          <p:nvPr/>
        </p:nvSpPr>
        <p:spPr>
          <a:xfrm>
            <a:off x="7072330" y="4071942"/>
            <a:ext cx="1857388" cy="400110"/>
          </a:xfrm>
          <a:prstGeom prst="rect">
            <a:avLst/>
          </a:prstGeom>
          <a:noFill/>
          <a:scene3d>
            <a:camera prst="perspectiveHeroicExtremeLeftFacing">
              <a:rot lat="398249" lon="860819" rev="21268862"/>
            </a:camera>
            <a:lightRig rig="threePt" dir="t"/>
          </a:scene3d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2000" dirty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АНДИЖАН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000760" y="4243336"/>
            <a:ext cx="1857388" cy="400110"/>
          </a:xfrm>
          <a:prstGeom prst="rect">
            <a:avLst/>
          </a:prstGeom>
          <a:noFill/>
          <a:scene3d>
            <a:camera prst="perspectiveHeroicExtremeLeftFacing">
              <a:rot lat="398249" lon="860819" rev="21268862"/>
            </a:camera>
            <a:lightRig rig="threePt" dir="t"/>
          </a:scene3d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2000" dirty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КОКАНД</a:t>
            </a:r>
          </a:p>
        </p:txBody>
      </p:sp>
    </p:spTree>
  </p:cSld>
  <p:clrMapOvr>
    <a:masterClrMapping/>
  </p:clrMapOvr>
  <p:transition spd="med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2844" y="285728"/>
            <a:ext cx="8786778" cy="523220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800" dirty="0">
                <a:ln w="18415" cmpd="sng">
                  <a:noFill/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Схема АО «Центр логистики Ангрен» </a:t>
            </a:r>
          </a:p>
        </p:txBody>
      </p:sp>
      <p:pic>
        <p:nvPicPr>
          <p:cNvPr id="11269" name="Рисунок 6" descr="Центр логистики(станции 21.02.12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14438"/>
            <a:ext cx="9144000" cy="497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" descr="D:\Total\Презентация\logo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8429644" y="1"/>
            <a:ext cx="714356" cy="7143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271" name="TextBox 6"/>
          <p:cNvSpPr txBox="1">
            <a:spLocks noChangeArrowheads="1"/>
          </p:cNvSpPr>
          <p:nvPr/>
        </p:nvSpPr>
        <p:spPr bwMode="auto">
          <a:xfrm>
            <a:off x="1285875" y="2857500"/>
            <a:ext cx="2278063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altLang="ru-RU" sz="1200">
                <a:solidFill>
                  <a:schemeClr val="bg2"/>
                </a:solidFill>
                <a:latin typeface="Calibri" pitchFamily="34" charset="0"/>
              </a:rPr>
              <a:t>Площадка «Е»</a:t>
            </a:r>
          </a:p>
          <a:p>
            <a:pPr eaLnBrk="1" hangingPunct="1"/>
            <a:r>
              <a:rPr lang="ru-RU" altLang="ru-RU" sz="1200">
                <a:solidFill>
                  <a:schemeClr val="bg2"/>
                </a:solidFill>
                <a:latin typeface="Calibri" pitchFamily="34" charset="0"/>
              </a:rPr>
              <a:t>ООО «Махсусюктранс»</a:t>
            </a:r>
          </a:p>
          <a:p>
            <a:pPr eaLnBrk="1" hangingPunct="1"/>
            <a:r>
              <a:rPr lang="ru-RU" altLang="ru-RU" sz="1200">
                <a:solidFill>
                  <a:schemeClr val="bg2"/>
                </a:solidFill>
                <a:latin typeface="Calibri" pitchFamily="34" charset="0"/>
              </a:rPr>
              <a:t>Махсусюклартерминали </a:t>
            </a:r>
          </a:p>
          <a:p>
            <a:pPr eaLnBrk="1" hangingPunct="1"/>
            <a:r>
              <a:rPr lang="ru-RU" altLang="ru-RU" sz="1200">
                <a:solidFill>
                  <a:schemeClr val="bg2"/>
                </a:solidFill>
                <a:latin typeface="Calibri" pitchFamily="34" charset="0"/>
              </a:rPr>
              <a:t>участке Транзит юк терминали</a:t>
            </a:r>
          </a:p>
          <a:p>
            <a:pPr eaLnBrk="1" hangingPunct="1"/>
            <a:endParaRPr lang="ru-RU" altLang="ru-RU" sz="1200">
              <a:solidFill>
                <a:schemeClr val="bg2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14348" y="718323"/>
            <a:ext cx="7715304" cy="707886"/>
          </a:xfrm>
          <a:prstGeom prst="rect">
            <a:avLst/>
          </a:prstGeom>
          <a:noFill/>
          <a:ln w="28575" cmpd="thinThick">
            <a:noFill/>
            <a:miter lim="800000"/>
            <a:headEnd/>
            <a:tailEnd/>
          </a:ln>
          <a:effectLst/>
        </p:spPr>
        <p:txBody>
          <a:bodyPr lIns="72000">
            <a:spAutoFit/>
          </a:bodyPr>
          <a:lstStyle/>
          <a:p>
            <a:pPr algn="just" eaLnBrk="1" hangingPunct="1">
              <a:defRPr/>
            </a:pP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cs typeface="Times New Roman" panose="02020603050405020304" pitchFamily="18" charset="0"/>
              </a:rPr>
              <a:t>	</a:t>
            </a:r>
            <a:r>
              <a:rPr lang="ru-RU" sz="2000" b="1" dirty="0">
                <a:ea typeface="Times New Roman"/>
                <a:cs typeface="Times New Roman" panose="02020603050405020304" pitchFamily="18" charset="0"/>
              </a:rPr>
              <a:t>АО «Центр логистики Ангрен» создано на основании Постановления правительства Республики</a:t>
            </a:r>
            <a:r>
              <a:rPr lang="en-US" sz="2000" b="1" dirty="0"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ea typeface="Times New Roman"/>
                <a:cs typeface="Times New Roman" panose="02020603050405020304" pitchFamily="18" charset="0"/>
              </a:rPr>
              <a:t>Узбекистан. </a:t>
            </a:r>
          </a:p>
        </p:txBody>
      </p:sp>
      <p:graphicFrame>
        <p:nvGraphicFramePr>
          <p:cNvPr id="40" name="Таблица 39"/>
          <p:cNvGraphicFramePr>
            <a:graphicFrameLocks noGrp="1"/>
          </p:cNvGraphicFramePr>
          <p:nvPr/>
        </p:nvGraphicFramePr>
        <p:xfrm>
          <a:off x="714375" y="2781300"/>
          <a:ext cx="7500938" cy="1149217"/>
        </p:xfrm>
        <a:graphic>
          <a:graphicData uri="http://schemas.openxmlformats.org/drawingml/2006/table">
            <a:tbl>
              <a:tblPr/>
              <a:tblGrid>
                <a:gridCol w="363063"/>
                <a:gridCol w="3884457"/>
                <a:gridCol w="1555982"/>
                <a:gridCol w="1697436"/>
              </a:tblGrid>
              <a:tr h="6986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№</a:t>
                      </a:r>
                      <a:endParaRPr lang="ru-RU" sz="1400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Наименование объекта</a:t>
                      </a:r>
                      <a:endParaRPr lang="ru-RU" sz="1400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z-Cyrl-UZ" sz="1400" b="1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Занимаемая </a:t>
                      </a:r>
                      <a:r>
                        <a:rPr lang="ru-RU" sz="1400" b="1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площадь (Га)</a:t>
                      </a:r>
                      <a:endParaRPr lang="ru-RU" sz="140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Стоимость </a:t>
                      </a:r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ru-RU" sz="1400" b="1" dirty="0" err="1" smtClean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сум</a:t>
                      </a: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</a:t>
                      </a:r>
                      <a:endParaRPr lang="ru-RU" sz="1400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05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АО «Центр логистики Ангрен» </a:t>
                      </a:r>
                      <a:endParaRPr lang="ru-RU" sz="1400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19,07</a:t>
                      </a:r>
                      <a:endParaRPr lang="ru-RU" sz="1400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164 592 287</a:t>
                      </a:r>
                      <a:endParaRPr lang="ru-RU" sz="1400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" name="Picture 6" descr="D:\Total\Презентация\logo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8429652" y="1"/>
            <a:ext cx="714348" cy="7143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357188" y="981075"/>
            <a:ext cx="4575175" cy="5105400"/>
          </a:xfrm>
        </p:spPr>
        <p:txBody>
          <a:bodyPr rtlCol="0">
            <a:normAutofit/>
          </a:bodyPr>
          <a:lstStyle/>
          <a:p>
            <a:pPr indent="-182880" algn="ctr" eaLnBrk="1" fontAlgn="auto" hangingPunct="1">
              <a:buClr>
                <a:schemeClr val="accent6">
                  <a:lumMod val="75000"/>
                </a:schemeClr>
              </a:buClr>
              <a:buFont typeface="Wingdings" pitchFamily="2" charset="2"/>
              <a:buNone/>
              <a:defRPr/>
            </a:pPr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АО 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“</a:t>
            </a:r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ЦЕНТР ЛОГИСТИКИ </a:t>
            </a:r>
            <a:r>
              <a:rPr lang="ru-RU" sz="2400" b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АНГРЕН</a:t>
            </a:r>
            <a:r>
              <a:rPr lang="en-US" sz="2400" b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”</a:t>
            </a:r>
          </a:p>
          <a:p>
            <a:pPr indent="-182880" algn="ctr" eaLnBrk="1" fontAlgn="auto" hangingPunct="1">
              <a:buClr>
                <a:schemeClr val="accent6">
                  <a:lumMod val="75000"/>
                </a:schemeClr>
              </a:buClr>
              <a:buFont typeface="Wingdings" pitchFamily="2" charset="2"/>
              <a:buNone/>
              <a:defRPr/>
            </a:pPr>
            <a:r>
              <a:rPr lang="ru-RU" sz="2400" b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внедрена система менеджмента качества </a:t>
            </a:r>
          </a:p>
          <a:p>
            <a:pPr indent="-182880" algn="ctr" eaLnBrk="1" fontAlgn="auto" hangingPunct="1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Wingdings" pitchFamily="2" charset="2"/>
              <a:buNone/>
              <a:defRPr/>
            </a:pPr>
            <a:r>
              <a:rPr lang="en-US" sz="5400" b="1" smtClean="0">
                <a:solidFill>
                  <a:srgbClr val="FF0000"/>
                </a:solidFill>
                <a:latin typeface="Calibri" pitchFamily="34" charset="0"/>
              </a:rPr>
              <a:t>ISO-</a:t>
            </a:r>
            <a:r>
              <a:rPr lang="ru-RU" sz="5400" b="1" smtClean="0">
                <a:solidFill>
                  <a:srgbClr val="FF0000"/>
                </a:solidFill>
                <a:latin typeface="Calibri" pitchFamily="34" charset="0"/>
              </a:rPr>
              <a:t>9001</a:t>
            </a:r>
            <a:r>
              <a:rPr lang="en-US" sz="5400" b="1" smtClean="0">
                <a:solidFill>
                  <a:srgbClr val="FF0000"/>
                </a:solidFill>
                <a:latin typeface="Calibri" pitchFamily="34" charset="0"/>
              </a:rPr>
              <a:t>:2008</a:t>
            </a:r>
            <a:endParaRPr lang="ru-RU" sz="5400" b="1" smtClean="0">
              <a:solidFill>
                <a:srgbClr val="FF0000"/>
              </a:solidFill>
              <a:latin typeface="Calibri" pitchFamily="34" charset="0"/>
            </a:endParaRPr>
          </a:p>
          <a:p>
            <a:pPr indent="-182880" algn="ctr" eaLnBrk="1" fontAlgn="auto" hangingPunct="1">
              <a:buClr>
                <a:schemeClr val="accent6">
                  <a:lumMod val="75000"/>
                </a:schemeClr>
              </a:buClr>
              <a:buFont typeface="Wingdings" pitchFamily="2" charset="2"/>
              <a:buNone/>
              <a:defRPr/>
            </a:pPr>
            <a:r>
              <a:rPr lang="ru-RU" sz="1800" b="1" smtClean="0">
                <a:solidFill>
                  <a:schemeClr val="bg2"/>
                </a:solidFill>
                <a:latin typeface="Calibri" pitchFamily="34" charset="0"/>
              </a:rPr>
              <a:t>	</a:t>
            </a:r>
            <a:r>
              <a:rPr lang="ru-RU" sz="2000" b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отвечающий международным стандартам и требованиям по оказанию логистических услуг.</a:t>
            </a:r>
            <a:endParaRPr lang="ru-RU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/>
          </a:blip>
          <a:srcRect l="2027" r="2698"/>
          <a:stretch/>
        </p:blipFill>
        <p:spPr>
          <a:xfrm>
            <a:off x="5508104" y="985055"/>
            <a:ext cx="3257027" cy="48245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D:\Total\Презентация\logo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8429644" y="1"/>
            <a:ext cx="714356" cy="7143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 wrap="square" numCol="1" anchor="b" compatLnSpc="1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r>
              <a:rPr lang="ru-RU" altLang="ru-RU" sz="2400" b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/>
            </a:r>
            <a:br>
              <a:rPr lang="ru-RU" altLang="ru-RU" sz="2400" b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</a:br>
            <a:r>
              <a:rPr lang="ru-RU" altLang="ru-RU" sz="2400" b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АО «Центр логистики Ангрен» </a:t>
            </a:r>
            <a:br>
              <a:rPr lang="ru-RU" altLang="ru-RU" sz="2400" b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</a:br>
            <a:r>
              <a:rPr lang="ru-RU" altLang="ru-RU" sz="2400" b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ru-RU" altLang="ru-RU" sz="2400" b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имеет все необходимые документы для перевозки грузов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idx="4294967295"/>
          </p:nvPr>
        </p:nvSpPr>
        <p:spPr>
          <a:xfrm>
            <a:off x="457200" y="1535113"/>
            <a:ext cx="8401080" cy="750879"/>
          </a:xfrm>
        </p:spPr>
        <p:txBody>
          <a:bodyPr anchor="b"/>
          <a:lstStyle/>
          <a:p>
            <a:pPr marL="0" indent="0" algn="ctr">
              <a:buNone/>
              <a:defRPr/>
            </a:pPr>
            <a:r>
              <a:rPr lang="ru-RU" altLang="ru-RU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Лицензия на осуществление городских, пригородных, междугородных и международных перевозок грузов</a:t>
            </a:r>
            <a:endParaRPr lang="ru-RU" altLang="ru-RU" sz="1600" b="1" dirty="0" smtClean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1802" y="2357430"/>
            <a:ext cx="3000396" cy="4244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68313" y="476250"/>
            <a:ext cx="8153400" cy="868363"/>
          </a:xfrm>
        </p:spPr>
        <p:txBody>
          <a:bodyPr>
            <a:noAutofit/>
          </a:bodyPr>
          <a:lstStyle/>
          <a:p>
            <a:pPr marL="0" indent="0" algn="ctr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uz-Cyrl-UZ" sz="2400" dirty="0" smtClean="0">
                <a:solidFill>
                  <a:schemeClr val="bg2">
                    <a:lumMod val="25000"/>
                  </a:schemeClr>
                </a:solidFill>
              </a:rPr>
              <a:t>В интернет сети открыт официальный сайт </a:t>
            </a:r>
          </a:p>
          <a:p>
            <a:pPr marL="0" indent="0" algn="ctr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uz-Cyrl-UZ" sz="2400" dirty="0" smtClean="0">
                <a:solidFill>
                  <a:schemeClr val="bg2">
                    <a:lumMod val="25000"/>
                  </a:schemeClr>
                </a:solidFill>
              </a:rPr>
              <a:t>АО “Центра логистики Ангрен”, где клиенты могут просмотреть все услуги организации и его предприятий. </a:t>
            </a:r>
            <a:endParaRPr lang="ru-RU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6387" name="Picture 5"/>
          <p:cNvPicPr>
            <a:picLocks noChangeAspect="1" noChangeArrowheads="1"/>
          </p:cNvPicPr>
          <p:nvPr/>
        </p:nvPicPr>
        <p:blipFill>
          <a:blip r:embed="rId2" cstate="print"/>
          <a:srcRect l="12381" r="13638" b="37698"/>
          <a:stretch>
            <a:fillRect/>
          </a:stretch>
        </p:blipFill>
        <p:spPr bwMode="auto">
          <a:xfrm>
            <a:off x="836613" y="2060575"/>
            <a:ext cx="7280275" cy="344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D:\Total\Презентация\logo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8429644" y="1"/>
            <a:ext cx="714356" cy="7143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01140832">
  <a:themeElements>
    <a:clrScheme name="">
      <a:dk1>
        <a:srgbClr val="292929"/>
      </a:dk1>
      <a:lt1>
        <a:srgbClr val="FFFFFF"/>
      </a:lt1>
      <a:dk2>
        <a:srgbClr val="C0C0C0"/>
      </a:dk2>
      <a:lt2>
        <a:srgbClr val="FFFFFF"/>
      </a:lt2>
      <a:accent1>
        <a:srgbClr val="AE6A58"/>
      </a:accent1>
      <a:accent2>
        <a:srgbClr val="A18461"/>
      </a:accent2>
      <a:accent3>
        <a:srgbClr val="DCDCDC"/>
      </a:accent3>
      <a:accent4>
        <a:srgbClr val="DADADA"/>
      </a:accent4>
      <a:accent5>
        <a:srgbClr val="D3B9B4"/>
      </a:accent5>
      <a:accent6>
        <a:srgbClr val="917757"/>
      </a:accent6>
      <a:hlink>
        <a:srgbClr val="71584D"/>
      </a:hlink>
      <a:folHlink>
        <a:srgbClr val="343332"/>
      </a:folHlink>
    </a:clrScheme>
    <a:fontScheme name="0114083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01140832 1">
        <a:dk1>
          <a:srgbClr val="663300"/>
        </a:dk1>
        <a:lt1>
          <a:srgbClr val="C0C0C0"/>
        </a:lt1>
        <a:dk2>
          <a:srgbClr val="D7C5B5"/>
        </a:dk2>
        <a:lt2>
          <a:srgbClr val="292929"/>
        </a:lt2>
        <a:accent1>
          <a:srgbClr val="AE6A58"/>
        </a:accent1>
        <a:accent2>
          <a:srgbClr val="A18461"/>
        </a:accent2>
        <a:accent3>
          <a:srgbClr val="DCDCDC"/>
        </a:accent3>
        <a:accent4>
          <a:srgbClr val="562A00"/>
        </a:accent4>
        <a:accent5>
          <a:srgbClr val="D3B9B4"/>
        </a:accent5>
        <a:accent6>
          <a:srgbClr val="917757"/>
        </a:accent6>
        <a:hlink>
          <a:srgbClr val="71584D"/>
        </a:hlink>
        <a:folHlink>
          <a:srgbClr val="34333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01140832 1">
    <a:dk1>
      <a:srgbClr val="663300"/>
    </a:dk1>
    <a:lt1>
      <a:srgbClr val="C0C0C0"/>
    </a:lt1>
    <a:dk2>
      <a:srgbClr val="D7C5B5"/>
    </a:dk2>
    <a:lt2>
      <a:srgbClr val="292929"/>
    </a:lt2>
    <a:accent1>
      <a:srgbClr val="AE6A58"/>
    </a:accent1>
    <a:accent2>
      <a:srgbClr val="A18461"/>
    </a:accent2>
    <a:accent3>
      <a:srgbClr val="DCDCDC"/>
    </a:accent3>
    <a:accent4>
      <a:srgbClr val="562A00"/>
    </a:accent4>
    <a:accent5>
      <a:srgbClr val="D3B9B4"/>
    </a:accent5>
    <a:accent6>
      <a:srgbClr val="917757"/>
    </a:accent6>
    <a:hlink>
      <a:srgbClr val="71584D"/>
    </a:hlink>
    <a:folHlink>
      <a:srgbClr val="34333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8645</TotalTime>
  <Words>1608</Words>
  <Application>Microsoft Office PowerPoint</Application>
  <PresentationFormat>Экран (4:3)</PresentationFormat>
  <Paragraphs>689</Paragraphs>
  <Slides>34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34</vt:i4>
      </vt:variant>
    </vt:vector>
  </HeadingPairs>
  <TitlesOfParts>
    <vt:vector size="36" baseType="lpstr">
      <vt:lpstr>01140832</vt:lpstr>
      <vt:lpstr>Воздушный поток</vt:lpstr>
      <vt:lpstr>АО «ЦЕНТР ЛОГИСТИКИ АНГРЕН”</vt:lpstr>
      <vt:lpstr>Слайд 2</vt:lpstr>
      <vt:lpstr>Слайд 3</vt:lpstr>
      <vt:lpstr>Слайд 4</vt:lpstr>
      <vt:lpstr>Слайд 5</vt:lpstr>
      <vt:lpstr>Слайд 6</vt:lpstr>
      <vt:lpstr>Слайд 7</vt:lpstr>
      <vt:lpstr> АО «Центр логистики Ангрен»   имеет все необходимые документы для перевозки грузов</vt:lpstr>
      <vt:lpstr>Слайд 9</vt:lpstr>
      <vt:lpstr>Слайд 10</vt:lpstr>
      <vt:lpstr>Слайд 11</vt:lpstr>
      <vt:lpstr>Слайд 12</vt:lpstr>
      <vt:lpstr>Слайд 13</vt:lpstr>
      <vt:lpstr>Слайд 14</vt:lpstr>
      <vt:lpstr>В ремонтной мастерской (РММ) высококвалифицированными специалистами осуществляются  диагностика, текущий ремонт, ТО1, ТО2. Ремонтная мастерская оснащена новыми технологическими оборудованиями для ремонта автотранспортных средств, производства Европейских компаний </vt:lpstr>
      <vt:lpstr>Имеется контрольно-пропускной пункт, которое осуществляет предрейсовый и послерейсовый технический осмотр автотранспортных средств</vt:lpstr>
      <vt:lpstr>В АО «Центр логистики Ангрен» имеется специализированный автоэвакуатор.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</vt:vector>
  </TitlesOfParts>
  <Company>MCL Angren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ООО “FASSION PLYUS”</dc:title>
  <dc:creator>Log_otd</dc:creator>
  <cp:lastModifiedBy>Тимур</cp:lastModifiedBy>
  <cp:revision>753</cp:revision>
  <dcterms:created xsi:type="dcterms:W3CDTF">2010-05-06T05:02:55Z</dcterms:created>
  <dcterms:modified xsi:type="dcterms:W3CDTF">2024-02-02T09:05:19Z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TC011408321049</vt:lpwstr>
  </property>
</Properties>
</file>